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89" r:id="rId4"/>
    <p:sldId id="282" r:id="rId5"/>
    <p:sldId id="327" r:id="rId6"/>
    <p:sldId id="290" r:id="rId7"/>
    <p:sldId id="293" r:id="rId8"/>
    <p:sldId id="294" r:id="rId9"/>
    <p:sldId id="295" r:id="rId10"/>
    <p:sldId id="296" r:id="rId11"/>
    <p:sldId id="328" r:id="rId12"/>
    <p:sldId id="329" r:id="rId13"/>
    <p:sldId id="330" r:id="rId14"/>
    <p:sldId id="297" r:id="rId15"/>
    <p:sldId id="298" r:id="rId16"/>
    <p:sldId id="299" r:id="rId17"/>
    <p:sldId id="300" r:id="rId18"/>
    <p:sldId id="301" r:id="rId19"/>
    <p:sldId id="302" r:id="rId20"/>
    <p:sldId id="303" r:id="rId21"/>
    <p:sldId id="304" r:id="rId22"/>
    <p:sldId id="305" r:id="rId23"/>
    <p:sldId id="306" r:id="rId24"/>
    <p:sldId id="307"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2" r:id="rId38"/>
    <p:sldId id="321" r:id="rId39"/>
    <p:sldId id="323" r:id="rId40"/>
    <p:sldId id="324" r:id="rId41"/>
    <p:sldId id="325" r:id="rId42"/>
    <p:sldId id="326" r:id="rId4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xmlns="">
        <p14:section name="Раздел по умолчанию" id="{6DF74101-C9A2-457C-9172-54B1CDA13540}">
          <p14:sldIdLst>
            <p14:sldId id="256"/>
            <p14:sldId id="257"/>
            <p14:sldId id="289"/>
            <p14:sldId id="282"/>
            <p14:sldId id="327"/>
            <p14:sldId id="290"/>
            <p14:sldId id="293"/>
            <p14:sldId id="294"/>
            <p14:sldId id="295"/>
            <p14:sldId id="296"/>
            <p14:sldId id="328"/>
            <p14:sldId id="329"/>
            <p14:sldId id="330"/>
            <p14:sldId id="297"/>
            <p14:sldId id="298"/>
            <p14:sldId id="299"/>
            <p14:sldId id="300"/>
            <p14:sldId id="301"/>
            <p14:sldId id="302"/>
            <p14:sldId id="303"/>
            <p14:sldId id="304"/>
            <p14:sldId id="305"/>
            <p14:sldId id="306"/>
            <p14:sldId id="307"/>
            <p14:sldId id="309"/>
            <p14:sldId id="310"/>
            <p14:sldId id="311"/>
            <p14:sldId id="312"/>
            <p14:sldId id="313"/>
            <p14:sldId id="314"/>
            <p14:sldId id="315"/>
            <p14:sldId id="316"/>
            <p14:sldId id="317"/>
            <p14:sldId id="318"/>
            <p14:sldId id="319"/>
            <p14:sldId id="320"/>
            <p14:sldId id="322"/>
            <p14:sldId id="321"/>
            <p14:sldId id="323"/>
            <p14:sldId id="324"/>
            <p14:sldId id="325"/>
            <p14:sldId id="32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33"/>
    <a:srgbClr val="FF3399"/>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64" autoAdjust="0"/>
    <p:restoredTop sz="99645" autoAdjust="0"/>
  </p:normalViewPr>
  <p:slideViewPr>
    <p:cSldViewPr>
      <p:cViewPr>
        <p:scale>
          <a:sx n="70" d="100"/>
          <a:sy n="70" d="100"/>
        </p:scale>
        <p:origin x="-1440"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9CBE9-B498-4C24-8584-4DF2857DB930}" type="datetimeFigureOut">
              <a:rPr lang="ru-RU" smtClean="0"/>
              <a:pPr/>
              <a:t>10.09.2019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348250-3748-4D56-A20C-6A1267243B4E}" type="slidenum">
              <a:rPr lang="ru-RU" smtClean="0"/>
              <a:pPr/>
              <a:t>‹#›</a:t>
            </a:fld>
            <a:endParaRPr lang="ru-RU"/>
          </a:p>
        </p:txBody>
      </p:sp>
    </p:spTree>
    <p:extLst>
      <p:ext uri="{BB962C8B-B14F-4D97-AF65-F5344CB8AC3E}">
        <p14:creationId xmlns:p14="http://schemas.microsoft.com/office/powerpoint/2010/main" xmlns="" val="292158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348250-3748-4D56-A20C-6A1267243B4E}" type="slidenum">
              <a:rPr lang="ru-RU" smtClean="0"/>
              <a:pPr/>
              <a:t>1</a:t>
            </a:fld>
            <a:endParaRPr lang="ru-RU"/>
          </a:p>
        </p:txBody>
      </p:sp>
    </p:spTree>
    <p:extLst>
      <p:ext uri="{BB962C8B-B14F-4D97-AF65-F5344CB8AC3E}">
        <p14:creationId xmlns:p14="http://schemas.microsoft.com/office/powerpoint/2010/main" xmlns="" val="123551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DC6E335-F2CC-4926-865B-9C2D8AF488D1}" type="datetimeFigureOut">
              <a:rPr lang="ru-RU"/>
              <a:pPr>
                <a:defRPr/>
              </a:pPr>
              <a:t>10.09.2019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3E319E5-F971-458C-8367-BC6C5B9E0CA3}" type="slidenum">
              <a:rPr lang="ru-RU" altLang="ru-RU"/>
              <a:pPr/>
              <a:t>‹#›</a:t>
            </a:fld>
            <a:endParaRPr lang="ru-RU" altLang="ru-RU"/>
          </a:p>
        </p:txBody>
      </p:sp>
    </p:spTree>
    <p:extLst>
      <p:ext uri="{BB962C8B-B14F-4D97-AF65-F5344CB8AC3E}">
        <p14:creationId xmlns:p14="http://schemas.microsoft.com/office/powerpoint/2010/main" xmlns="" val="305176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E9006F-6CB1-4787-9AC7-52FDD4F3DBB9}" type="datetimeFigureOut">
              <a:rPr lang="ru-RU"/>
              <a:pPr>
                <a:defRPr/>
              </a:pPr>
              <a:t>10.09.2019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300B07D-10A3-4009-98E2-FF16B8A1DBCE}" type="slidenum">
              <a:rPr lang="ru-RU" altLang="ru-RU"/>
              <a:pPr/>
              <a:t>‹#›</a:t>
            </a:fld>
            <a:endParaRPr lang="ru-RU" altLang="ru-RU"/>
          </a:p>
        </p:txBody>
      </p:sp>
    </p:spTree>
    <p:extLst>
      <p:ext uri="{BB962C8B-B14F-4D97-AF65-F5344CB8AC3E}">
        <p14:creationId xmlns:p14="http://schemas.microsoft.com/office/powerpoint/2010/main" xmlns="" val="415902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0171877-D09D-4582-84B6-BE8570D36AE9}" type="datetimeFigureOut">
              <a:rPr lang="ru-RU"/>
              <a:pPr>
                <a:defRPr/>
              </a:pPr>
              <a:t>10.09.2019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3E64ADB-EC74-41F2-8BCF-D54BAA1B9CC3}" type="slidenum">
              <a:rPr lang="ru-RU" altLang="ru-RU"/>
              <a:pPr/>
              <a:t>‹#›</a:t>
            </a:fld>
            <a:endParaRPr lang="ru-RU" altLang="ru-RU"/>
          </a:p>
        </p:txBody>
      </p:sp>
    </p:spTree>
    <p:extLst>
      <p:ext uri="{BB962C8B-B14F-4D97-AF65-F5344CB8AC3E}">
        <p14:creationId xmlns:p14="http://schemas.microsoft.com/office/powerpoint/2010/main" xmlns="" val="177763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5E639E3-3BAA-4F50-B725-0210E195FE46}" type="datetimeFigureOut">
              <a:rPr lang="ru-RU"/>
              <a:pPr>
                <a:defRPr/>
              </a:pPr>
              <a:t>10.09.2019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56C6BE1-E11D-4F54-BD60-6AFE60A02F4F}" type="slidenum">
              <a:rPr lang="ru-RU" altLang="ru-RU"/>
              <a:pPr/>
              <a:t>‹#›</a:t>
            </a:fld>
            <a:endParaRPr lang="ru-RU" altLang="ru-RU"/>
          </a:p>
        </p:txBody>
      </p:sp>
    </p:spTree>
    <p:extLst>
      <p:ext uri="{BB962C8B-B14F-4D97-AF65-F5344CB8AC3E}">
        <p14:creationId xmlns:p14="http://schemas.microsoft.com/office/powerpoint/2010/main" xmlns="" val="207798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4221EC0-9AA5-4D80-897D-DA9D6E7A3B51}" type="datetimeFigureOut">
              <a:rPr lang="ru-RU"/>
              <a:pPr>
                <a:defRPr/>
              </a:pPr>
              <a:t>10.09.2019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521A154-13A0-431B-B857-7D7F52384708}" type="slidenum">
              <a:rPr lang="ru-RU" altLang="ru-RU"/>
              <a:pPr/>
              <a:t>‹#›</a:t>
            </a:fld>
            <a:endParaRPr lang="ru-RU" altLang="ru-RU"/>
          </a:p>
        </p:txBody>
      </p:sp>
    </p:spTree>
    <p:extLst>
      <p:ext uri="{BB962C8B-B14F-4D97-AF65-F5344CB8AC3E}">
        <p14:creationId xmlns:p14="http://schemas.microsoft.com/office/powerpoint/2010/main" xmlns="" val="713817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CB70192-E0FE-4FC5-AF2B-96518ACA39B1}" type="datetimeFigureOut">
              <a:rPr lang="ru-RU"/>
              <a:pPr>
                <a:defRPr/>
              </a:pPr>
              <a:t>10.09.2019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130504AA-0416-49E8-B3FE-84C8B56EE305}" type="slidenum">
              <a:rPr lang="ru-RU" altLang="ru-RU"/>
              <a:pPr/>
              <a:t>‹#›</a:t>
            </a:fld>
            <a:endParaRPr lang="ru-RU" altLang="ru-RU"/>
          </a:p>
        </p:txBody>
      </p:sp>
    </p:spTree>
    <p:extLst>
      <p:ext uri="{BB962C8B-B14F-4D97-AF65-F5344CB8AC3E}">
        <p14:creationId xmlns:p14="http://schemas.microsoft.com/office/powerpoint/2010/main" xmlns="" val="159756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B4F450C-B242-4DD4-88AF-462CB3732E7D}" type="datetimeFigureOut">
              <a:rPr lang="ru-RU"/>
              <a:pPr>
                <a:defRPr/>
              </a:pPr>
              <a:t>10.09.2019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044A3E25-71DB-446B-9FFD-CBE1064FD22E}" type="slidenum">
              <a:rPr lang="ru-RU" altLang="ru-RU"/>
              <a:pPr/>
              <a:t>‹#›</a:t>
            </a:fld>
            <a:endParaRPr lang="ru-RU" altLang="ru-RU"/>
          </a:p>
        </p:txBody>
      </p:sp>
    </p:spTree>
    <p:extLst>
      <p:ext uri="{BB962C8B-B14F-4D97-AF65-F5344CB8AC3E}">
        <p14:creationId xmlns:p14="http://schemas.microsoft.com/office/powerpoint/2010/main" xmlns="" val="105000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892D8BF-15F3-4110-B526-45F80B355255}" type="datetimeFigureOut">
              <a:rPr lang="ru-RU"/>
              <a:pPr>
                <a:defRPr/>
              </a:pPr>
              <a:t>10.09.2019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C4FCA934-17EE-42AD-BA04-A0A9D5E02167}" type="slidenum">
              <a:rPr lang="ru-RU" altLang="ru-RU"/>
              <a:pPr/>
              <a:t>‹#›</a:t>
            </a:fld>
            <a:endParaRPr lang="ru-RU" altLang="ru-RU"/>
          </a:p>
        </p:txBody>
      </p:sp>
    </p:spTree>
    <p:extLst>
      <p:ext uri="{BB962C8B-B14F-4D97-AF65-F5344CB8AC3E}">
        <p14:creationId xmlns:p14="http://schemas.microsoft.com/office/powerpoint/2010/main" xmlns="" val="387532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299A8E8-DB84-491F-ABBB-B22A1AF935E4}" type="datetimeFigureOut">
              <a:rPr lang="ru-RU"/>
              <a:pPr>
                <a:defRPr/>
              </a:pPr>
              <a:t>10.09.2019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0011E527-19C7-460D-BF59-A30E02B7BDB2}" type="slidenum">
              <a:rPr lang="ru-RU" altLang="ru-RU"/>
              <a:pPr/>
              <a:t>‹#›</a:t>
            </a:fld>
            <a:endParaRPr lang="ru-RU" altLang="ru-RU"/>
          </a:p>
        </p:txBody>
      </p:sp>
    </p:spTree>
    <p:extLst>
      <p:ext uri="{BB962C8B-B14F-4D97-AF65-F5344CB8AC3E}">
        <p14:creationId xmlns:p14="http://schemas.microsoft.com/office/powerpoint/2010/main" xmlns="" val="382241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6DFB3BD-9A0B-40AA-8AD1-1E2CB736166F}" type="datetimeFigureOut">
              <a:rPr lang="ru-RU"/>
              <a:pPr>
                <a:defRPr/>
              </a:pPr>
              <a:t>10.09.2019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F009FDE1-820B-4628-9585-46EACC0970A5}" type="slidenum">
              <a:rPr lang="ru-RU" altLang="ru-RU"/>
              <a:pPr/>
              <a:t>‹#›</a:t>
            </a:fld>
            <a:endParaRPr lang="ru-RU" altLang="ru-RU"/>
          </a:p>
        </p:txBody>
      </p:sp>
    </p:spTree>
    <p:extLst>
      <p:ext uri="{BB962C8B-B14F-4D97-AF65-F5344CB8AC3E}">
        <p14:creationId xmlns:p14="http://schemas.microsoft.com/office/powerpoint/2010/main" xmlns="" val="291081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1A1B3E4-CE1A-413F-9D24-1D2497EA7AD2}" type="datetimeFigureOut">
              <a:rPr lang="ru-RU"/>
              <a:pPr>
                <a:defRPr/>
              </a:pPr>
              <a:t>10.09.2019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98DC2C75-EAAD-4983-81DB-C4B9F3579076}" type="slidenum">
              <a:rPr lang="ru-RU" altLang="ru-RU"/>
              <a:pPr/>
              <a:t>‹#›</a:t>
            </a:fld>
            <a:endParaRPr lang="ru-RU" altLang="ru-RU"/>
          </a:p>
        </p:txBody>
      </p:sp>
    </p:spTree>
    <p:extLst>
      <p:ext uri="{BB962C8B-B14F-4D97-AF65-F5344CB8AC3E}">
        <p14:creationId xmlns:p14="http://schemas.microsoft.com/office/powerpoint/2010/main" xmlns="" val="314181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5000" b="-5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FB1C0B-0063-4707-8224-5FE774664754}" type="datetimeFigureOut">
              <a:rPr lang="ru-RU"/>
              <a:pPr>
                <a:defRPr/>
              </a:pPr>
              <a:t>10.09.2019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B89B2DA-5710-4A58-B5F9-10B76CA8CC91}"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395536" y="488181"/>
            <a:ext cx="7772400" cy="3673475"/>
          </a:xfrm>
        </p:spPr>
        <p:txBody>
          <a:bodyPr/>
          <a:lstStyle/>
          <a:p>
            <a:pPr eaLnBrk="1" hangingPunct="1"/>
            <a:r>
              <a:rPr lang="en-US" altLang="ru-RU" sz="3600" b="1" dirty="0" smtClean="0">
                <a:solidFill>
                  <a:srgbClr val="0070C0"/>
                </a:solidFill>
              </a:rPr>
              <a:t> </a:t>
            </a:r>
            <a:r>
              <a:rPr lang="ru-RU" altLang="ru-RU" sz="3600" b="1" dirty="0" smtClean="0">
                <a:solidFill>
                  <a:srgbClr val="0070C0"/>
                </a:solidFill>
              </a:rPr>
              <a:t> </a:t>
            </a:r>
            <a:br>
              <a:rPr lang="ru-RU" altLang="ru-RU" sz="3600" b="1" dirty="0" smtClean="0">
                <a:solidFill>
                  <a:srgbClr val="0070C0"/>
                </a:solidFill>
              </a:rPr>
            </a:br>
            <a:r>
              <a:rPr lang="ru-RU" altLang="ru-RU" sz="3600" b="1" i="1" dirty="0" smtClean="0">
                <a:solidFill>
                  <a:srgbClr val="0070C0"/>
                </a:solidFill>
                <a:latin typeface="Times New Roman" panose="02020603050405020304" pitchFamily="18" charset="0"/>
              </a:rPr>
              <a:t>«Инновационная деятельность педагога как средство повышения его профессиональных компетенций»</a:t>
            </a:r>
          </a:p>
        </p:txBody>
      </p:sp>
      <p:sp>
        <p:nvSpPr>
          <p:cNvPr id="3" name="Подзаголовок 2"/>
          <p:cNvSpPr>
            <a:spLocks noGrp="1"/>
          </p:cNvSpPr>
          <p:nvPr>
            <p:ph type="subTitle" idx="1"/>
          </p:nvPr>
        </p:nvSpPr>
        <p:spPr>
          <a:xfrm>
            <a:off x="1411432" y="3140968"/>
            <a:ext cx="6400800" cy="1752600"/>
          </a:xfrm>
        </p:spPr>
        <p:txBody>
          <a:bodyPr>
            <a:normAutofit/>
          </a:bodyPr>
          <a:lstStyle/>
          <a:p>
            <a:pPr algn="r" eaLnBrk="1" hangingPunct="1"/>
            <a:endParaRPr lang="ru-RU" altLang="ru-RU" sz="2000" dirty="0" smtClean="0">
              <a:solidFill>
                <a:srgbClr val="0070C0"/>
              </a:solidFill>
            </a:endParaRPr>
          </a:p>
          <a:p>
            <a:pPr algn="r" eaLnBrk="1" hangingPunct="1"/>
            <a:endParaRPr lang="ru-RU" altLang="ru-RU" sz="2000" dirty="0" smtClean="0">
              <a:solidFill>
                <a:srgbClr val="0070C0"/>
              </a:solidFill>
            </a:endParaRPr>
          </a:p>
          <a:p>
            <a:pPr algn="r" eaLnBrk="1" hangingPunct="1"/>
            <a:r>
              <a:rPr lang="ru-RU" altLang="ru-RU" sz="1800" b="1" dirty="0" smtClean="0">
                <a:solidFill>
                  <a:srgbClr val="0070C0"/>
                </a:solidFill>
                <a:latin typeface="Times New Roman" panose="02020603050405020304" pitchFamily="18" charset="0"/>
              </a:rPr>
              <a:t>Э. Б. </a:t>
            </a:r>
            <a:r>
              <a:rPr lang="ru-RU" altLang="ru-RU" sz="1800" b="1" dirty="0" err="1" smtClean="0">
                <a:solidFill>
                  <a:srgbClr val="0070C0"/>
                </a:solidFill>
                <a:latin typeface="Times New Roman" panose="02020603050405020304" pitchFamily="18" charset="0"/>
              </a:rPr>
              <a:t>Кирьянко</a:t>
            </a:r>
            <a:endParaRPr lang="ru-RU" altLang="ru-RU" sz="1800" b="1" dirty="0" smtClean="0">
              <a:solidFill>
                <a:srgbClr val="0070C0"/>
              </a:solidFill>
              <a:latin typeface="Times New Roman" panose="02020603050405020304" pitchFamily="18" charset="0"/>
            </a:endParaRPr>
          </a:p>
          <a:p>
            <a:pPr algn="l" eaLnBrk="1" hangingPunct="1"/>
            <a:r>
              <a:rPr lang="ru-RU" altLang="ru-RU" sz="1800" dirty="0" smtClean="0">
                <a:solidFill>
                  <a:srgbClr val="0070C0"/>
                </a:solidFill>
              </a:rPr>
              <a:t> </a:t>
            </a:r>
            <a:endParaRPr lang="en-US" altLang="ru-RU" sz="1800" dirty="0" smtClean="0">
              <a:solidFill>
                <a:srgbClr val="0070C0"/>
              </a:solidFill>
            </a:endParaRPr>
          </a:p>
        </p:txBody>
      </p:sp>
      <p:pic>
        <p:nvPicPr>
          <p:cNvPr id="2052" name="Picture 4"/>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ackgroundRemoval t="10000" b="90000" l="10000" r="90000">
                        <a14:backgroundMark x1="28571" y1="2762" x2="28571" y2="2762"/>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701086" y="4581128"/>
            <a:ext cx="1466850"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a:stretch/>
        </p:blipFill>
        <p:spPr bwMode="auto">
          <a:xfrm>
            <a:off x="251520" y="764704"/>
            <a:ext cx="8568952" cy="568863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0068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0800000" scaled="1"/>
            <a:tileRect/>
          </a:gradFill>
        </p:spPr>
        <p:txBody>
          <a:bodyPr/>
          <a:lstStyle/>
          <a:p>
            <a:pPr eaLnBrk="1" hangingPunct="1">
              <a:defRPr/>
            </a:pPr>
            <a:r>
              <a:rPr lang="ru-RU" b="1" dirty="0" smtClean="0">
                <a:solidFill>
                  <a:srgbClr val="990033"/>
                </a:solidFill>
                <a:latin typeface="Times New Roman" pitchFamily="18" charset="0"/>
                <a:cs typeface="Times New Roman" pitchFamily="18" charset="0"/>
              </a:rPr>
              <a:t>Инновационная деятельность</a:t>
            </a:r>
            <a:endParaRPr lang="ru-RU" b="1"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1412776"/>
            <a:ext cx="8507288" cy="4713387"/>
          </a:xfrm>
        </p:spPr>
        <p:txBody>
          <a:bodyPr/>
          <a:lstStyle/>
          <a:p>
            <a:pPr eaLnBrk="1" hangingPunct="1">
              <a:buFontTx/>
              <a:buChar char="-"/>
              <a:defRPr/>
            </a:pPr>
            <a:r>
              <a:rPr lang="ru-RU" sz="3600" dirty="0" smtClean="0">
                <a:solidFill>
                  <a:srgbClr val="0070C0"/>
                </a:solidFill>
                <a:latin typeface="Times New Roman" pitchFamily="18" charset="0"/>
                <a:cs typeface="Times New Roman" pitchFamily="18" charset="0"/>
              </a:rPr>
              <a:t>это </a:t>
            </a:r>
            <a:r>
              <a:rPr lang="ru-RU" sz="3600" dirty="0">
                <a:solidFill>
                  <a:srgbClr val="0070C0"/>
                </a:solidFill>
                <a:latin typeface="Times New Roman" pitchFamily="18" charset="0"/>
                <a:cs typeface="Times New Roman" pitchFamily="18" charset="0"/>
              </a:rPr>
              <a:t>что-то новое по сравнению с предыдущим, </a:t>
            </a:r>
            <a:endParaRPr lang="ru-RU" sz="3600" dirty="0" smtClean="0">
              <a:solidFill>
                <a:srgbClr val="0070C0"/>
              </a:solidFill>
              <a:latin typeface="Times New Roman" pitchFamily="18" charset="0"/>
              <a:cs typeface="Times New Roman" pitchFamily="18" charset="0"/>
            </a:endParaRPr>
          </a:p>
          <a:p>
            <a:pPr eaLnBrk="1" hangingPunct="1">
              <a:buFontTx/>
              <a:buChar char="-"/>
              <a:defRPr/>
            </a:pPr>
            <a:r>
              <a:rPr lang="ru-RU" sz="3600" dirty="0" smtClean="0">
                <a:solidFill>
                  <a:srgbClr val="0070C0"/>
                </a:solidFill>
                <a:latin typeface="Times New Roman" pitchFamily="18" charset="0"/>
                <a:cs typeface="Times New Roman" pitchFamily="18" charset="0"/>
              </a:rPr>
              <a:t>и </a:t>
            </a:r>
            <a:r>
              <a:rPr lang="ru-RU" sz="3600" dirty="0">
                <a:solidFill>
                  <a:srgbClr val="0070C0"/>
                </a:solidFill>
                <a:latin typeface="Times New Roman" pitchFamily="18" charset="0"/>
                <a:cs typeface="Times New Roman" pitchFamily="18" charset="0"/>
              </a:rPr>
              <a:t>это новое направлено на повышение качества образования</a:t>
            </a:r>
          </a:p>
        </p:txBody>
      </p:sp>
      <p:pic>
        <p:nvPicPr>
          <p:cNvPr id="4100" name="Picture 4"/>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308304" y="4386661"/>
            <a:ext cx="2088232" cy="2781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29041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6200000" scaled="1"/>
            <a:tileRect/>
          </a:gradFill>
        </p:spPr>
        <p:txBody>
          <a:bodyPr/>
          <a:lstStyle/>
          <a:p>
            <a:pPr eaLnBrk="1" hangingPunct="1">
              <a:defRPr/>
            </a:pPr>
            <a:r>
              <a:rPr lang="ru-RU" b="1" dirty="0" smtClean="0">
                <a:solidFill>
                  <a:srgbClr val="990033"/>
                </a:solidFill>
                <a:latin typeface="Times New Roman" pitchFamily="18" charset="0"/>
                <a:cs typeface="Times New Roman" pitchFamily="18" charset="0"/>
              </a:rPr>
              <a:t>Инновационная деятельность</a:t>
            </a:r>
            <a:endParaRPr lang="ru-RU" b="1"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1412776"/>
            <a:ext cx="8507288" cy="4713387"/>
          </a:xfrm>
        </p:spPr>
        <p:txBody>
          <a:bodyPr/>
          <a:lstStyle/>
          <a:p>
            <a:pPr marL="0" indent="0" eaLnBrk="1" hangingPunct="1">
              <a:buNone/>
              <a:defRPr/>
            </a:pPr>
            <a:r>
              <a:rPr lang="ru-RU" sz="3000" b="1" dirty="0" smtClean="0">
                <a:solidFill>
                  <a:srgbClr val="0070C0"/>
                </a:solidFill>
                <a:latin typeface="Times New Roman" pitchFamily="18" charset="0"/>
                <a:cs typeface="Times New Roman" pitchFamily="18" charset="0"/>
              </a:rPr>
              <a:t>- целенаправленное преобразование содержания обучения и организационно - технологических основ образовательной деятельности, направленное на повышение качества образовательных услуг, конкурентоспособности образовательных учреждений и их выпускников, обеспечение всестороннего личностного и профессионального развития обучаемых. </a:t>
            </a:r>
          </a:p>
          <a:p>
            <a:pPr eaLnBrk="1" hangingPunct="1">
              <a:buFont typeface="Arial" charset="0"/>
              <a:buNone/>
              <a:defRPr/>
            </a:pPr>
            <a:endParaRPr lang="ru-RU" sz="3000" b="1" dirty="0">
              <a:solidFill>
                <a:srgbClr val="0070C0"/>
              </a:solidFill>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308304" y="4386661"/>
            <a:ext cx="2088232" cy="2781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32664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p:spPr>
        <p:txBody>
          <a:bodyPr/>
          <a:lstStyle/>
          <a:p>
            <a:pPr eaLnBrk="1" hangingPunct="1">
              <a:defRPr/>
            </a:pPr>
            <a:r>
              <a:rPr lang="ru-RU" b="1" dirty="0" smtClean="0">
                <a:solidFill>
                  <a:srgbClr val="990033"/>
                </a:solidFill>
                <a:latin typeface="Times New Roman" pitchFamily="18" charset="0"/>
                <a:cs typeface="Times New Roman" pitchFamily="18" charset="0"/>
              </a:rPr>
              <a:t>Инновационная деятельность</a:t>
            </a:r>
            <a:endParaRPr lang="ru-RU" b="1"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288405" y="1268760"/>
            <a:ext cx="8686800" cy="4713387"/>
          </a:xfrm>
        </p:spPr>
        <p:txBody>
          <a:bodyPr/>
          <a:lstStyle/>
          <a:p>
            <a:pPr indent="0">
              <a:spcAft>
                <a:spcPts val="0"/>
              </a:spcAft>
              <a:buNone/>
            </a:pPr>
            <a:r>
              <a:rPr lang="ru-RU" sz="3000" b="1" dirty="0" smtClean="0">
                <a:solidFill>
                  <a:srgbClr val="0070C0"/>
                </a:solidFill>
                <a:latin typeface="Times New Roman" pitchFamily="18" charset="0"/>
                <a:cs typeface="Times New Roman" pitchFamily="18" charset="0"/>
              </a:rPr>
              <a:t>- </a:t>
            </a:r>
            <a:r>
              <a:rPr lang="ru-RU" sz="2800" b="1" dirty="0">
                <a:solidFill>
                  <a:srgbClr val="0070C0"/>
                </a:solidFill>
                <a:latin typeface="Times New Roman"/>
                <a:ea typeface="Times New Roman"/>
              </a:rPr>
              <a:t>деятельность педагога, направленная на постоянное решение бесчисленного множества профессиональных задач в меняющихся обстоятельствах, во время которых педагогом вырабатываются и воплощаются в деятельности оптимальные, органичные для данной педагогической индивидуальности нестандартные педагогические решения, опосредованные особенностями объекта-субъекта педагогического воздействия.</a:t>
            </a:r>
          </a:p>
          <a:p>
            <a:pPr eaLnBrk="1" hangingPunct="1">
              <a:buFont typeface="Arial" charset="0"/>
              <a:buNone/>
              <a:defRPr/>
            </a:pPr>
            <a:endParaRPr lang="ru-RU" sz="3000" b="1" dirty="0">
              <a:solidFill>
                <a:srgbClr val="0070C0"/>
              </a:solidFill>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00254" y="4509119"/>
            <a:ext cx="1996282" cy="2658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21482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a:stretch/>
        </p:blipFill>
        <p:spPr bwMode="auto">
          <a:xfrm>
            <a:off x="216526" y="808212"/>
            <a:ext cx="8540588" cy="5717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9102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548" t="5522" r="2522" b="3588"/>
          <a:stretch/>
        </p:blipFill>
        <p:spPr bwMode="auto">
          <a:xfrm>
            <a:off x="0" y="17970"/>
            <a:ext cx="9144000" cy="673799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023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a:stretch/>
        </p:blipFill>
        <p:spPr bwMode="auto">
          <a:xfrm>
            <a:off x="-108520" y="0"/>
            <a:ext cx="9252520" cy="6960600"/>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1476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62"/>
            <a:ext cx="9143999" cy="6856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987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2219324"/>
            <a:ext cx="8496944" cy="3081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7934" y="476672"/>
            <a:ext cx="7286625" cy="1095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1566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0"/>
            <a:ext cx="842493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6669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850" y="319278"/>
            <a:ext cx="9036496" cy="1143000"/>
          </a:xfrm>
        </p:spPr>
        <p:txBody>
          <a:bodyPr/>
          <a:lstStyle/>
          <a:p>
            <a:pPr eaLnBrk="1" hangingPunct="1"/>
            <a:r>
              <a:rPr lang="ru-RU" altLang="ru-RU" sz="4000" b="1" i="1" dirty="0" smtClean="0">
                <a:solidFill>
                  <a:srgbClr val="0070C0"/>
                </a:solidFill>
                <a:latin typeface="Times New Roman" pitchFamily="18" charset="0"/>
                <a:cs typeface="Times New Roman" pitchFamily="18" charset="0"/>
              </a:rPr>
              <a:t>«Время есть величайший из новаторов»</a:t>
            </a:r>
            <a:r>
              <a:rPr lang="ru-RU" altLang="ru-RU" sz="4000" dirty="0" smtClean="0">
                <a:solidFill>
                  <a:srgbClr val="0070C0"/>
                </a:solidFill>
                <a:latin typeface="Times New Roman" pitchFamily="18" charset="0"/>
                <a:cs typeface="Times New Roman" pitchFamily="18" charset="0"/>
              </a:rPr>
              <a:t>                                      </a:t>
            </a:r>
            <a:r>
              <a:rPr lang="ru-RU" altLang="ru-RU" sz="4000" dirty="0">
                <a:solidFill>
                  <a:srgbClr val="0070C0"/>
                </a:solidFill>
                <a:latin typeface="Times New Roman" pitchFamily="18" charset="0"/>
                <a:cs typeface="Times New Roman" pitchFamily="18" charset="0"/>
              </a:rPr>
              <a:t/>
            </a:r>
            <a:br>
              <a:rPr lang="ru-RU" altLang="ru-RU" sz="4000" dirty="0">
                <a:solidFill>
                  <a:srgbClr val="0070C0"/>
                </a:solidFill>
                <a:latin typeface="Times New Roman" pitchFamily="18" charset="0"/>
                <a:cs typeface="Times New Roman" pitchFamily="18" charset="0"/>
              </a:rPr>
            </a:br>
            <a:r>
              <a:rPr lang="ru-RU" altLang="ru-RU" sz="2800" b="1" i="1" dirty="0" smtClean="0">
                <a:solidFill>
                  <a:srgbClr val="0070C0"/>
                </a:solidFill>
                <a:latin typeface="Times New Roman" pitchFamily="18" charset="0"/>
                <a:cs typeface="Times New Roman" pitchFamily="18" charset="0"/>
              </a:rPr>
              <a:t>Френсис Бэкон</a:t>
            </a:r>
            <a:r>
              <a:rPr lang="ru-RU" altLang="ru-RU" sz="2800" dirty="0" smtClean="0">
                <a:solidFill>
                  <a:srgbClr val="0070C0"/>
                </a:solidFill>
                <a:latin typeface="Times New Roman" pitchFamily="18" charset="0"/>
                <a:cs typeface="Times New Roman" pitchFamily="18" charset="0"/>
              </a:rPr>
              <a:t> </a:t>
            </a:r>
            <a:endParaRPr lang="ru-RU" altLang="ru-RU" sz="4000" dirty="0" smtClean="0">
              <a:solidFill>
                <a:srgbClr val="0070C0"/>
              </a:solidFill>
              <a:latin typeface="Times New Roman" pitchFamily="18" charset="0"/>
              <a:cs typeface="Times New Roman" pitchFamily="18" charset="0"/>
            </a:endParaRPr>
          </a:p>
        </p:txBody>
      </p:sp>
      <p:sp>
        <p:nvSpPr>
          <p:cNvPr id="3078" name="AutoShape 6"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080" name="AutoShape 8"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083" name="AutoShape 11" descr="9k="/>
          <p:cNvSpPr>
            <a:spLocks noChangeAspect="1" noChangeArrowheads="1"/>
          </p:cNvSpPr>
          <p:nvPr/>
        </p:nvSpPr>
        <p:spPr bwMode="auto">
          <a:xfrm>
            <a:off x="144463" y="460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085" name="AutoShape 13" descr="9k="/>
          <p:cNvSpPr>
            <a:spLocks noChangeAspect="1" noChangeArrowheads="1"/>
          </p:cNvSpPr>
          <p:nvPr/>
        </p:nvSpPr>
        <p:spPr bwMode="auto">
          <a:xfrm>
            <a:off x="144463" y="460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087" name="AutoShape 15" descr="9k="/>
          <p:cNvSpPr>
            <a:spLocks noChangeAspect="1" noChangeArrowheads="1"/>
          </p:cNvSpPr>
          <p:nvPr/>
        </p:nvSpPr>
        <p:spPr bwMode="auto">
          <a:xfrm>
            <a:off x="144463" y="460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089" name="AutoShape 17" descr="9k="/>
          <p:cNvSpPr>
            <a:spLocks noChangeAspect="1" noChangeArrowheads="1"/>
          </p:cNvSpPr>
          <p:nvPr/>
        </p:nvSpPr>
        <p:spPr bwMode="auto">
          <a:xfrm>
            <a:off x="144463" y="460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091" name="AutoShape 19" descr="9k="/>
          <p:cNvSpPr>
            <a:spLocks noChangeAspect="1" noChangeArrowheads="1"/>
          </p:cNvSpPr>
          <p:nvPr/>
        </p:nvSpPr>
        <p:spPr bwMode="auto">
          <a:xfrm>
            <a:off x="144463" y="460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093" name="AutoShape 21"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095" name="AutoShape 23"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ru-RU"/>
          </a:p>
        </p:txBody>
      </p:sp>
      <p:pic>
        <p:nvPicPr>
          <p:cNvPr id="3096" name="Picture 24" descr="загруженное"/>
          <p:cNvPicPr>
            <a:picLocks noGrp="1" noChangeAspect="1" noChangeArrowheads="1"/>
          </p:cNvPicPr>
          <p:nvPr>
            <p:ph idx="4294967295"/>
          </p:nvPr>
        </p:nvPicPr>
        <p:blipFill>
          <a:blip r:embed="rId2">
            <a:extLst>
              <a:ext uri="{28A0092B-C50C-407E-A947-70E740481C1C}">
                <a14:useLocalDpi xmlns:a14="http://schemas.microsoft.com/office/drawing/2010/main" xmlns="" val="0"/>
              </a:ext>
            </a:extLst>
          </a:blip>
          <a:srcRect/>
          <a:stretch>
            <a:fillRect/>
          </a:stretch>
        </p:blipFill>
        <p:spPr>
          <a:xfrm>
            <a:off x="1466850" y="1711823"/>
            <a:ext cx="5905500" cy="442277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16632"/>
            <a:ext cx="8352928" cy="662473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1056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0"/>
            <a:ext cx="8640960" cy="638132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3503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2700000" scaled="1"/>
            <a:tileRect/>
          </a:gradFill>
          <a:effectLst>
            <a:softEdge rad="63500"/>
          </a:effectLst>
        </p:spPr>
        <p:txBody>
          <a:bodyPr/>
          <a:lstStyle/>
          <a:p>
            <a:r>
              <a:rPr lang="ru-RU" b="1" dirty="0" smtClean="0">
                <a:solidFill>
                  <a:srgbClr val="990033"/>
                </a:solidFill>
                <a:latin typeface="Times New Roman" pitchFamily="18" charset="0"/>
                <a:cs typeface="Times New Roman" pitchFamily="18" charset="0"/>
              </a:rPr>
              <a:t>КРИТЕРИИ ОЦЕНКИ</a:t>
            </a:r>
            <a:endParaRPr lang="ru-RU" b="1" dirty="0">
              <a:solidFill>
                <a:srgbClr val="990033"/>
              </a:solidFill>
              <a:latin typeface="Times New Roman" pitchFamily="18" charset="0"/>
              <a:cs typeface="Times New Roman" pitchFamily="18" charset="0"/>
            </a:endParaRPr>
          </a:p>
        </p:txBody>
      </p:sp>
      <p:sp>
        <p:nvSpPr>
          <p:cNvPr id="3" name="TextBox 2"/>
          <p:cNvSpPr txBox="1"/>
          <p:nvPr/>
        </p:nvSpPr>
        <p:spPr>
          <a:xfrm>
            <a:off x="251520" y="1484784"/>
            <a:ext cx="8496944" cy="5632311"/>
          </a:xfrm>
          <a:prstGeom prst="rect">
            <a:avLst/>
          </a:prstGeom>
          <a:noFill/>
        </p:spPr>
        <p:txBody>
          <a:bodyPr wrap="square" rtlCol="0">
            <a:spAutoFit/>
          </a:bodyPr>
          <a:lstStyle/>
          <a:p>
            <a:pPr marL="342900" indent="-342900">
              <a:buAutoNum type="arabicPeriod"/>
            </a:pPr>
            <a:r>
              <a:rPr lang="ru-RU" sz="3000" b="1" dirty="0" smtClean="0">
                <a:solidFill>
                  <a:schemeClr val="tx2">
                    <a:lumMod val="60000"/>
                    <a:lumOff val="40000"/>
                  </a:schemeClr>
                </a:solidFill>
                <a:latin typeface="Times New Roman" pitchFamily="18" charset="0"/>
                <a:cs typeface="Times New Roman" pitchFamily="18" charset="0"/>
              </a:rPr>
              <a:t>Соответствие  показателей оценки труда учителя задачам инновационной деятельности.</a:t>
            </a:r>
          </a:p>
          <a:p>
            <a:pPr marL="342900" indent="-342900">
              <a:buAutoNum type="arabicPeriod"/>
            </a:pPr>
            <a:r>
              <a:rPr lang="ru-RU" sz="3000" b="1" dirty="0" smtClean="0">
                <a:solidFill>
                  <a:schemeClr val="tx2">
                    <a:lumMod val="60000"/>
                    <a:lumOff val="40000"/>
                  </a:schemeClr>
                </a:solidFill>
                <a:latin typeface="Times New Roman" pitchFamily="18" charset="0"/>
                <a:cs typeface="Times New Roman" pitchFamily="18" charset="0"/>
              </a:rPr>
              <a:t>Комплексность, всесторонность оценки.</a:t>
            </a:r>
          </a:p>
          <a:p>
            <a:pPr marL="342900" indent="-342900">
              <a:buAutoNum type="arabicPeriod"/>
            </a:pPr>
            <a:r>
              <a:rPr lang="ru-RU" sz="3000" b="1" dirty="0" smtClean="0">
                <a:solidFill>
                  <a:schemeClr val="tx2">
                    <a:lumMod val="60000"/>
                    <a:lumOff val="40000"/>
                  </a:schemeClr>
                </a:solidFill>
                <a:latin typeface="Times New Roman" pitchFamily="18" charset="0"/>
                <a:cs typeface="Times New Roman" pitchFamily="18" charset="0"/>
              </a:rPr>
              <a:t>Реалистичность показателей, достижимость высокой оценки для каждого.</a:t>
            </a:r>
          </a:p>
          <a:p>
            <a:pPr marL="342900" indent="-342900">
              <a:buAutoNum type="arabicPeriod"/>
            </a:pPr>
            <a:r>
              <a:rPr lang="ru-RU" sz="3000" b="1" dirty="0" smtClean="0">
                <a:solidFill>
                  <a:schemeClr val="tx2">
                    <a:lumMod val="60000"/>
                    <a:lumOff val="40000"/>
                  </a:schemeClr>
                </a:solidFill>
                <a:latin typeface="Times New Roman" pitchFamily="18" charset="0"/>
                <a:cs typeface="Times New Roman" pitchFamily="18" charset="0"/>
              </a:rPr>
              <a:t>Полезность результатов оценки для профессионального роста  и развития педагога.</a:t>
            </a:r>
          </a:p>
          <a:p>
            <a:pPr marL="342900" indent="-342900">
              <a:buAutoNum type="arabicPeriod"/>
            </a:pPr>
            <a:r>
              <a:rPr lang="ru-RU" sz="3000" b="1" dirty="0" smtClean="0">
                <a:solidFill>
                  <a:schemeClr val="tx2">
                    <a:lumMod val="60000"/>
                    <a:lumOff val="40000"/>
                  </a:schemeClr>
                </a:solidFill>
                <a:latin typeface="Times New Roman" pitchFamily="18" charset="0"/>
                <a:cs typeface="Times New Roman" pitchFamily="18" charset="0"/>
              </a:rPr>
              <a:t>Гарантированность справедливой оценки.</a:t>
            </a:r>
          </a:p>
          <a:p>
            <a:pPr marL="342900" indent="-342900">
              <a:buAutoNum type="arabicPeriod"/>
            </a:pPr>
            <a:r>
              <a:rPr lang="ru-RU" sz="3000" b="1" dirty="0" smtClean="0">
                <a:solidFill>
                  <a:schemeClr val="tx2">
                    <a:lumMod val="60000"/>
                    <a:lumOff val="40000"/>
                  </a:schemeClr>
                </a:solidFill>
                <a:latin typeface="Times New Roman" pitchFamily="18" charset="0"/>
                <a:cs typeface="Times New Roman" pitchFamily="18" charset="0"/>
              </a:rPr>
              <a:t>Регулярность оценки.</a:t>
            </a:r>
          </a:p>
          <a:p>
            <a:pPr marL="342900" indent="-342900">
              <a:buAutoNum type="arabicPeriod"/>
            </a:pPr>
            <a:endParaRPr lang="ru-RU" sz="3000" b="1" dirty="0">
              <a:solidFill>
                <a:schemeClr val="tx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4576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60" y="65417"/>
            <a:ext cx="8748464" cy="1143000"/>
          </a:xfrm>
        </p:spPr>
        <p:style>
          <a:lnRef idx="1">
            <a:schemeClr val="accent2"/>
          </a:lnRef>
          <a:fillRef idx="2">
            <a:schemeClr val="accent2"/>
          </a:fillRef>
          <a:effectRef idx="1">
            <a:schemeClr val="accent2"/>
          </a:effectRef>
          <a:fontRef idx="minor">
            <a:schemeClr val="dk1"/>
          </a:fontRef>
        </p:style>
        <p:txBody>
          <a:bodyPr/>
          <a:lstStyle/>
          <a:p>
            <a:r>
              <a:rPr lang="ru-RU" sz="3200" b="1" dirty="0" smtClean="0">
                <a:solidFill>
                  <a:srgbClr val="990033"/>
                </a:solidFill>
                <a:latin typeface="Times New Roman" pitchFamily="18" charset="0"/>
                <a:cs typeface="Times New Roman" pitchFamily="18" charset="0"/>
              </a:rPr>
              <a:t>ПЕРЕЧЕНЬ ИЗМЕНЕНИЙ (НОВШЕСТВ) В ОБРАЗОВАТЕЛЬНОЙ ДЕЯТЕЛЬНОСТИ</a:t>
            </a:r>
            <a:endParaRPr lang="ru-RU" sz="3200" b="1" dirty="0">
              <a:solidFill>
                <a:srgbClr val="990033"/>
              </a:solidFill>
              <a:latin typeface="Times New Roman" pitchFamily="18" charset="0"/>
              <a:cs typeface="Times New Roman" pitchFamily="18" charset="0"/>
            </a:endParaRPr>
          </a:p>
        </p:txBody>
      </p:sp>
      <p:sp>
        <p:nvSpPr>
          <p:cNvPr id="3" name="TextBox 2"/>
          <p:cNvSpPr txBox="1"/>
          <p:nvPr/>
        </p:nvSpPr>
        <p:spPr>
          <a:xfrm>
            <a:off x="251520" y="1484784"/>
            <a:ext cx="8496944" cy="4832092"/>
          </a:xfrm>
          <a:prstGeom prst="rect">
            <a:avLst/>
          </a:prstGeom>
          <a:noFill/>
        </p:spPr>
        <p:txBody>
          <a:bodyPr wrap="square" rtlCol="0">
            <a:spAutoFit/>
          </a:bodyPr>
          <a:lstStyle/>
          <a:p>
            <a:pPr algn="just"/>
            <a:r>
              <a:rPr lang="ru-RU" sz="4400" b="1" dirty="0" smtClean="0">
                <a:solidFill>
                  <a:schemeClr val="tx2">
                    <a:lumMod val="60000"/>
                    <a:lumOff val="40000"/>
                  </a:schemeClr>
                </a:solidFill>
                <a:latin typeface="Times New Roman" pitchFamily="18" charset="0"/>
                <a:cs typeface="Times New Roman" pitchFamily="18" charset="0"/>
              </a:rPr>
              <a:t>Новыми следует считать все требования, которые ранее </a:t>
            </a:r>
            <a:r>
              <a:rPr lang="ru-RU" sz="4400" b="1" dirty="0" smtClean="0">
                <a:solidFill>
                  <a:srgbClr val="C00000"/>
                </a:solidFill>
                <a:latin typeface="Times New Roman" pitchFamily="18" charset="0"/>
                <a:cs typeface="Times New Roman" pitchFamily="18" charset="0"/>
              </a:rPr>
              <a:t>либо декларировались, но не выполнялись, либо те, которые являются объективно новыми, то есть ранее вообще не выдвигались.</a:t>
            </a:r>
            <a:endParaRPr lang="ru-RU" sz="4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99427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b="1" dirty="0">
                <a:solidFill>
                  <a:srgbClr val="C00000"/>
                </a:solidFill>
                <a:latin typeface="Times New Roman"/>
                <a:ea typeface="Times New Roman"/>
              </a:rPr>
              <a:t>Особенности современной инновационной деятельности</a:t>
            </a:r>
            <a:endParaRPr lang="ru-RU" dirty="0">
              <a:solidFill>
                <a:srgbClr val="C00000"/>
              </a:solidFill>
            </a:endParaRPr>
          </a:p>
        </p:txBody>
      </p:sp>
      <p:sp>
        <p:nvSpPr>
          <p:cNvPr id="4" name="Объект 3"/>
          <p:cNvSpPr>
            <a:spLocks noGrp="1"/>
          </p:cNvSpPr>
          <p:nvPr>
            <p:ph idx="1"/>
          </p:nvPr>
        </p:nvSpPr>
        <p:spPr>
          <a:xfrm>
            <a:off x="-19364" y="1268760"/>
            <a:ext cx="9144000" cy="3196952"/>
          </a:xfrm>
        </p:spPr>
        <p:txBody>
          <a:bodyPr/>
          <a:lstStyle/>
          <a:p>
            <a:pPr indent="0" algn="ctr">
              <a:spcAft>
                <a:spcPts val="0"/>
              </a:spcAft>
              <a:buNone/>
            </a:pPr>
            <a:r>
              <a:rPr lang="ru-RU" sz="4400" b="1" dirty="0" smtClean="0">
                <a:solidFill>
                  <a:srgbClr val="C00000"/>
                </a:solidFill>
                <a:latin typeface="Times New Roman"/>
                <a:ea typeface="Times New Roman"/>
              </a:rPr>
              <a:t>Компетентности</a:t>
            </a:r>
          </a:p>
          <a:p>
            <a:pPr marL="800100" indent="-457200">
              <a:spcAft>
                <a:spcPts val="0"/>
              </a:spcAft>
              <a:buFont typeface="Wingdings" pitchFamily="2" charset="2"/>
              <a:buChar char="ü"/>
            </a:pPr>
            <a:r>
              <a:rPr lang="ru-RU" sz="4400" b="1" dirty="0" smtClean="0">
                <a:solidFill>
                  <a:srgbClr val="0070C0"/>
                </a:solidFill>
                <a:latin typeface="Times New Roman"/>
                <a:ea typeface="Times New Roman"/>
              </a:rPr>
              <a:t>готовность </a:t>
            </a:r>
            <a:r>
              <a:rPr lang="ru-RU" sz="4400" b="1" dirty="0">
                <a:solidFill>
                  <a:srgbClr val="0070C0"/>
                </a:solidFill>
                <a:latin typeface="Times New Roman"/>
                <a:ea typeface="Times New Roman"/>
              </a:rPr>
              <a:t>к решению </a:t>
            </a:r>
            <a:r>
              <a:rPr lang="ru-RU" sz="4400" b="1" dirty="0" smtClean="0">
                <a:solidFill>
                  <a:srgbClr val="0070C0"/>
                </a:solidFill>
                <a:latin typeface="Times New Roman"/>
                <a:ea typeface="Times New Roman"/>
              </a:rPr>
              <a:t>проблем,</a:t>
            </a:r>
          </a:p>
          <a:p>
            <a:pPr marL="800100" indent="-457200">
              <a:spcAft>
                <a:spcPts val="0"/>
              </a:spcAft>
              <a:buFont typeface="Wingdings" pitchFamily="2" charset="2"/>
              <a:buChar char="ü"/>
            </a:pPr>
            <a:r>
              <a:rPr lang="ru-RU" sz="4400" b="1" dirty="0" smtClean="0">
                <a:solidFill>
                  <a:srgbClr val="0070C0"/>
                </a:solidFill>
                <a:latin typeface="Times New Roman"/>
                <a:ea typeface="Times New Roman"/>
              </a:rPr>
              <a:t>технологическая компетентность,</a:t>
            </a:r>
          </a:p>
          <a:p>
            <a:pPr marL="800100" indent="-457200">
              <a:spcAft>
                <a:spcPts val="0"/>
              </a:spcAft>
              <a:buFont typeface="Wingdings" pitchFamily="2" charset="2"/>
              <a:buChar char="ü"/>
            </a:pPr>
            <a:r>
              <a:rPr lang="ru-RU" sz="4400" b="1" dirty="0" smtClean="0">
                <a:solidFill>
                  <a:srgbClr val="0070C0"/>
                </a:solidFill>
                <a:latin typeface="Times New Roman"/>
                <a:ea typeface="Times New Roman"/>
              </a:rPr>
              <a:t>готовность </a:t>
            </a:r>
            <a:r>
              <a:rPr lang="ru-RU" sz="4400" b="1" dirty="0">
                <a:solidFill>
                  <a:srgbClr val="0070C0"/>
                </a:solidFill>
                <a:latin typeface="Times New Roman"/>
                <a:ea typeface="Times New Roman"/>
              </a:rPr>
              <a:t>к </a:t>
            </a:r>
            <a:r>
              <a:rPr lang="ru-RU" sz="4400" b="1" dirty="0" smtClean="0">
                <a:solidFill>
                  <a:srgbClr val="0070C0"/>
                </a:solidFill>
                <a:latin typeface="Times New Roman"/>
                <a:ea typeface="Times New Roman"/>
              </a:rPr>
              <a:t>самообразованию,</a:t>
            </a:r>
          </a:p>
          <a:p>
            <a:pPr marL="800100" indent="-457200">
              <a:spcAft>
                <a:spcPts val="0"/>
              </a:spcAft>
              <a:buFont typeface="Wingdings" pitchFamily="2" charset="2"/>
              <a:buChar char="ü"/>
            </a:pPr>
            <a:r>
              <a:rPr lang="ru-RU" sz="4400" b="1" dirty="0" smtClean="0">
                <a:solidFill>
                  <a:srgbClr val="0070C0"/>
                </a:solidFill>
                <a:latin typeface="Times New Roman"/>
                <a:ea typeface="Times New Roman"/>
              </a:rPr>
              <a:t>коммуникативная </a:t>
            </a:r>
            <a:r>
              <a:rPr lang="ru-RU" sz="4400" b="1" dirty="0">
                <a:solidFill>
                  <a:srgbClr val="0070C0"/>
                </a:solidFill>
                <a:latin typeface="Times New Roman"/>
                <a:ea typeface="Times New Roman"/>
              </a:rPr>
              <a:t>компетентность. </a:t>
            </a:r>
            <a:endParaRPr lang="ru-RU" sz="4400" b="1" dirty="0">
              <a:solidFill>
                <a:srgbClr val="0070C0"/>
              </a:solidFill>
            </a:endParaRPr>
          </a:p>
        </p:txBody>
      </p:sp>
    </p:spTree>
    <p:extLst>
      <p:ext uri="{BB962C8B-B14F-4D97-AF65-F5344CB8AC3E}">
        <p14:creationId xmlns:p14="http://schemas.microsoft.com/office/powerpoint/2010/main" xmlns="" val="154227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b="1" dirty="0">
                <a:solidFill>
                  <a:srgbClr val="C00000"/>
                </a:solidFill>
                <a:latin typeface="Times New Roman"/>
                <a:ea typeface="Times New Roman"/>
              </a:rPr>
              <a:t>КОНЕЦ </a:t>
            </a:r>
            <a:r>
              <a:rPr lang="en-US" b="1" dirty="0">
                <a:solidFill>
                  <a:srgbClr val="C00000"/>
                </a:solidFill>
                <a:latin typeface="Times New Roman"/>
                <a:ea typeface="Times New Roman"/>
              </a:rPr>
              <a:t>XX </a:t>
            </a:r>
            <a:r>
              <a:rPr lang="ru-RU" b="1" dirty="0">
                <a:solidFill>
                  <a:srgbClr val="C00000"/>
                </a:solidFill>
                <a:latin typeface="Times New Roman"/>
                <a:ea typeface="Times New Roman"/>
              </a:rPr>
              <a:t>ВЕКА</a:t>
            </a:r>
            <a:endParaRPr lang="ru-RU" dirty="0">
              <a:solidFill>
                <a:srgbClr val="C00000"/>
              </a:solidFill>
            </a:endParaRPr>
          </a:p>
        </p:txBody>
      </p:sp>
      <p:sp>
        <p:nvSpPr>
          <p:cNvPr id="4" name="Объект 3"/>
          <p:cNvSpPr>
            <a:spLocks noGrp="1"/>
          </p:cNvSpPr>
          <p:nvPr>
            <p:ph idx="1"/>
          </p:nvPr>
        </p:nvSpPr>
        <p:spPr>
          <a:xfrm>
            <a:off x="-19364" y="1268760"/>
            <a:ext cx="9144000" cy="3196952"/>
          </a:xfrm>
        </p:spPr>
        <p:txBody>
          <a:bodyPr/>
          <a:lstStyle/>
          <a:p>
            <a:pPr marL="800100" indent="-457200">
              <a:spcAft>
                <a:spcPts val="0"/>
              </a:spcAft>
              <a:buFont typeface="Wingdings" pitchFamily="2" charset="2"/>
              <a:buChar char="ü"/>
            </a:pPr>
            <a:r>
              <a:rPr lang="ru-RU" sz="4400" b="1" dirty="0" smtClean="0">
                <a:solidFill>
                  <a:srgbClr val="0070C0"/>
                </a:solidFill>
                <a:latin typeface="Times New Roman"/>
                <a:ea typeface="Times New Roman"/>
              </a:rPr>
              <a:t>ПЕРСОНАЛЬНЫЙ </a:t>
            </a:r>
            <a:r>
              <a:rPr lang="ru-RU" sz="4400" b="1" dirty="0">
                <a:solidFill>
                  <a:srgbClr val="0070C0"/>
                </a:solidFill>
                <a:latin typeface="Times New Roman"/>
                <a:ea typeface="Times New Roman"/>
              </a:rPr>
              <a:t>КОМПЬЮТЕР</a:t>
            </a:r>
          </a:p>
          <a:p>
            <a:pPr marL="800100" indent="-457200">
              <a:spcAft>
                <a:spcPts val="0"/>
              </a:spcAft>
              <a:buFont typeface="Wingdings" pitchFamily="2" charset="2"/>
              <a:buChar char="ü"/>
            </a:pPr>
            <a:r>
              <a:rPr lang="ru-RU" sz="4400" b="1" dirty="0">
                <a:solidFill>
                  <a:srgbClr val="0070C0"/>
                </a:solidFill>
                <a:latin typeface="Times New Roman"/>
                <a:ea typeface="Times New Roman"/>
              </a:rPr>
              <a:t>ИНТЕРНЕТ</a:t>
            </a:r>
          </a:p>
          <a:p>
            <a:pPr marL="800100" indent="-457200">
              <a:spcAft>
                <a:spcPts val="0"/>
              </a:spcAft>
              <a:buFont typeface="Wingdings" pitchFamily="2" charset="2"/>
              <a:buChar char="ü"/>
            </a:pPr>
            <a:r>
              <a:rPr lang="ru-RU" sz="4400" b="1" dirty="0">
                <a:solidFill>
                  <a:srgbClr val="0070C0"/>
                </a:solidFill>
                <a:latin typeface="Times New Roman"/>
                <a:ea typeface="Times New Roman"/>
              </a:rPr>
              <a:t>МОБИЛЬНЫЙ ТЕЛЕФОН</a:t>
            </a:r>
            <a:endParaRPr lang="ru-RU" sz="4400" b="1" dirty="0">
              <a:solidFill>
                <a:srgbClr val="0070C0"/>
              </a:solidFill>
            </a:endParaRPr>
          </a:p>
        </p:txBody>
      </p:sp>
    </p:spTree>
    <p:extLst>
      <p:ext uri="{BB962C8B-B14F-4D97-AF65-F5344CB8AC3E}">
        <p14:creationId xmlns:p14="http://schemas.microsoft.com/office/powerpoint/2010/main" xmlns="" val="2501675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b="1" dirty="0" smtClean="0">
                <a:solidFill>
                  <a:srgbClr val="C00000"/>
                </a:solidFill>
                <a:latin typeface="Times New Roman"/>
                <a:ea typeface="Times New Roman"/>
              </a:rPr>
              <a:t> </a:t>
            </a:r>
            <a:r>
              <a:rPr lang="en-US" b="1" dirty="0" smtClean="0">
                <a:solidFill>
                  <a:srgbClr val="C00000"/>
                </a:solidFill>
                <a:latin typeface="Times New Roman"/>
                <a:ea typeface="Times New Roman"/>
              </a:rPr>
              <a:t>XXI </a:t>
            </a:r>
            <a:r>
              <a:rPr lang="ru-RU" b="1" dirty="0" smtClean="0">
                <a:solidFill>
                  <a:srgbClr val="C00000"/>
                </a:solidFill>
                <a:latin typeface="Times New Roman"/>
                <a:ea typeface="Times New Roman"/>
              </a:rPr>
              <a:t>ВЕК</a:t>
            </a:r>
            <a:endParaRPr lang="ru-RU" dirty="0">
              <a:solidFill>
                <a:srgbClr val="C00000"/>
              </a:solidFill>
            </a:endParaRPr>
          </a:p>
        </p:txBody>
      </p:sp>
      <p:sp>
        <p:nvSpPr>
          <p:cNvPr id="4" name="Объект 3"/>
          <p:cNvSpPr>
            <a:spLocks noGrp="1"/>
          </p:cNvSpPr>
          <p:nvPr>
            <p:ph idx="1"/>
          </p:nvPr>
        </p:nvSpPr>
        <p:spPr>
          <a:xfrm>
            <a:off x="-19364" y="1268760"/>
            <a:ext cx="9144000" cy="3196952"/>
          </a:xfrm>
        </p:spPr>
        <p:txBody>
          <a:bodyPr/>
          <a:lstStyle/>
          <a:p>
            <a:pPr indent="0" algn="ctr">
              <a:spcAft>
                <a:spcPts val="0"/>
              </a:spcAft>
              <a:buNone/>
            </a:pPr>
            <a:r>
              <a:rPr lang="ru-RU" sz="2400" b="1" dirty="0" smtClean="0">
                <a:solidFill>
                  <a:srgbClr val="0070C0"/>
                </a:solidFill>
                <a:latin typeface="Times New Roman"/>
                <a:ea typeface="Times New Roman"/>
              </a:rPr>
              <a:t>НОВЫЕ </a:t>
            </a:r>
            <a:r>
              <a:rPr lang="ru-RU" sz="2400" b="1" dirty="0">
                <a:solidFill>
                  <a:srgbClr val="0070C0"/>
                </a:solidFill>
                <a:latin typeface="Times New Roman"/>
                <a:ea typeface="Times New Roman"/>
              </a:rPr>
              <a:t>КАЧЕСТВЕННЫЕ ИЗМЕНЕНИЯ ВО ВСЕХ СФЕРАХ МИРОВОГО РАЗВИТИЯ:</a:t>
            </a:r>
          </a:p>
          <a:p>
            <a:pPr marL="800100" indent="-457200">
              <a:spcAft>
                <a:spcPts val="0"/>
              </a:spcAft>
              <a:buFont typeface="Wingdings" pitchFamily="2" charset="2"/>
              <a:buChar char="ü"/>
            </a:pPr>
            <a:r>
              <a:rPr lang="ru-RU" sz="2400" b="1" dirty="0" smtClean="0">
                <a:solidFill>
                  <a:srgbClr val="0070C0"/>
                </a:solidFill>
                <a:latin typeface="Times New Roman"/>
                <a:ea typeface="Times New Roman"/>
              </a:rPr>
              <a:t>ЭКОНОМИКА</a:t>
            </a:r>
            <a:endParaRPr lang="ru-RU" sz="2400" b="1" dirty="0">
              <a:solidFill>
                <a:srgbClr val="0070C0"/>
              </a:solidFill>
              <a:latin typeface="Times New Roman"/>
              <a:ea typeface="Times New Roman"/>
            </a:endParaRPr>
          </a:p>
          <a:p>
            <a:pPr marL="800100" indent="-457200">
              <a:spcAft>
                <a:spcPts val="0"/>
              </a:spcAft>
              <a:buFont typeface="Wingdings" pitchFamily="2" charset="2"/>
              <a:buChar char="ü"/>
            </a:pPr>
            <a:r>
              <a:rPr lang="ru-RU" sz="2400" b="1" dirty="0" smtClean="0">
                <a:solidFill>
                  <a:srgbClr val="0070C0"/>
                </a:solidFill>
                <a:latin typeface="Times New Roman"/>
                <a:ea typeface="Times New Roman"/>
              </a:rPr>
              <a:t>ПОЛИТИКА</a:t>
            </a:r>
            <a:endParaRPr lang="ru-RU" sz="2400" b="1" dirty="0">
              <a:solidFill>
                <a:srgbClr val="0070C0"/>
              </a:solidFill>
              <a:latin typeface="Times New Roman"/>
              <a:ea typeface="Times New Roman"/>
            </a:endParaRPr>
          </a:p>
          <a:p>
            <a:pPr marL="800100" indent="-457200">
              <a:spcAft>
                <a:spcPts val="0"/>
              </a:spcAft>
              <a:buFont typeface="Wingdings" pitchFamily="2" charset="2"/>
              <a:buChar char="ü"/>
            </a:pPr>
            <a:r>
              <a:rPr lang="ru-RU" sz="2400" b="1" dirty="0" smtClean="0">
                <a:solidFill>
                  <a:srgbClr val="0070C0"/>
                </a:solidFill>
                <a:latin typeface="Times New Roman"/>
                <a:ea typeface="Times New Roman"/>
              </a:rPr>
              <a:t>ДЕМОГРАФИЯ</a:t>
            </a:r>
            <a:endParaRPr lang="ru-RU" sz="2400" b="1" dirty="0">
              <a:solidFill>
                <a:srgbClr val="0070C0"/>
              </a:solidFill>
              <a:latin typeface="Times New Roman"/>
              <a:ea typeface="Times New Roman"/>
            </a:endParaRPr>
          </a:p>
          <a:p>
            <a:pPr marL="800100" indent="-457200">
              <a:spcAft>
                <a:spcPts val="0"/>
              </a:spcAft>
              <a:buFont typeface="Wingdings" pitchFamily="2" charset="2"/>
              <a:buChar char="ü"/>
            </a:pPr>
            <a:r>
              <a:rPr lang="ru-RU" sz="2400" b="1" dirty="0" smtClean="0">
                <a:solidFill>
                  <a:srgbClr val="0070C0"/>
                </a:solidFill>
                <a:latin typeface="Times New Roman"/>
                <a:ea typeface="Times New Roman"/>
              </a:rPr>
              <a:t>СОЦИАЛЬНЫЕ </a:t>
            </a:r>
            <a:r>
              <a:rPr lang="ru-RU" sz="2400" b="1" dirty="0">
                <a:solidFill>
                  <a:srgbClr val="0070C0"/>
                </a:solidFill>
                <a:latin typeface="Times New Roman"/>
                <a:ea typeface="Times New Roman"/>
              </a:rPr>
              <a:t>ПРОЦЕССЫ</a:t>
            </a:r>
          </a:p>
          <a:p>
            <a:pPr marL="800100" indent="-457200">
              <a:spcAft>
                <a:spcPts val="0"/>
              </a:spcAft>
              <a:buFont typeface="Wingdings" pitchFamily="2" charset="2"/>
              <a:buChar char="ü"/>
            </a:pPr>
            <a:r>
              <a:rPr lang="ru-RU" sz="2400" b="1" dirty="0" smtClean="0">
                <a:solidFill>
                  <a:srgbClr val="0070C0"/>
                </a:solidFill>
                <a:latin typeface="Times New Roman"/>
                <a:ea typeface="Times New Roman"/>
              </a:rPr>
              <a:t>ГЕОСОЦИАЛЬНЫЕ </a:t>
            </a:r>
            <a:r>
              <a:rPr lang="ru-RU" sz="2400" b="1" dirty="0">
                <a:solidFill>
                  <a:srgbClr val="0070C0"/>
                </a:solidFill>
                <a:latin typeface="Times New Roman"/>
                <a:ea typeface="Times New Roman"/>
              </a:rPr>
              <a:t>ПРОЦЕССЫ</a:t>
            </a:r>
          </a:p>
          <a:p>
            <a:pPr marL="800100" indent="-457200">
              <a:spcAft>
                <a:spcPts val="0"/>
              </a:spcAft>
              <a:buFont typeface="Wingdings" pitchFamily="2" charset="2"/>
              <a:buChar char="ü"/>
            </a:pPr>
            <a:r>
              <a:rPr lang="ru-RU" sz="2400" b="1" dirty="0" smtClean="0">
                <a:solidFill>
                  <a:srgbClr val="0070C0"/>
                </a:solidFill>
                <a:latin typeface="Times New Roman"/>
                <a:ea typeface="Times New Roman"/>
              </a:rPr>
              <a:t>ГЕОЭКОНОМИЧЕСКИЕ </a:t>
            </a:r>
            <a:r>
              <a:rPr lang="ru-RU" sz="2400" b="1" dirty="0">
                <a:solidFill>
                  <a:srgbClr val="0070C0"/>
                </a:solidFill>
                <a:latin typeface="Times New Roman"/>
                <a:ea typeface="Times New Roman"/>
              </a:rPr>
              <a:t>ПРОЦЕССЫ</a:t>
            </a:r>
          </a:p>
          <a:p>
            <a:pPr marL="800100" indent="-457200">
              <a:spcAft>
                <a:spcPts val="0"/>
              </a:spcAft>
              <a:buFont typeface="Wingdings" pitchFamily="2" charset="2"/>
              <a:buChar char="ü"/>
            </a:pPr>
            <a:r>
              <a:rPr lang="ru-RU" sz="2400" b="1" dirty="0" smtClean="0">
                <a:solidFill>
                  <a:srgbClr val="0070C0"/>
                </a:solidFill>
                <a:latin typeface="Times New Roman"/>
                <a:ea typeface="Times New Roman"/>
              </a:rPr>
              <a:t>НАНОТЕХНОЛОГИИ</a:t>
            </a:r>
            <a:endParaRPr lang="ru-RU" sz="2400" b="1" dirty="0">
              <a:solidFill>
                <a:srgbClr val="0070C0"/>
              </a:solidFill>
              <a:latin typeface="Times New Roman"/>
              <a:ea typeface="Times New Roman"/>
            </a:endParaRPr>
          </a:p>
          <a:p>
            <a:pPr marL="800100" indent="-457200">
              <a:spcAft>
                <a:spcPts val="0"/>
              </a:spcAft>
              <a:buFont typeface="Wingdings" pitchFamily="2" charset="2"/>
              <a:buChar char="ü"/>
            </a:pPr>
            <a:r>
              <a:rPr lang="ru-RU" sz="2400" b="1" dirty="0" smtClean="0">
                <a:solidFill>
                  <a:srgbClr val="0070C0"/>
                </a:solidFill>
                <a:latin typeface="Times New Roman"/>
                <a:ea typeface="Times New Roman"/>
              </a:rPr>
              <a:t>БИОТЕХНОЛОГИИ</a:t>
            </a:r>
            <a:endParaRPr lang="ru-RU" sz="2400" b="1" dirty="0">
              <a:solidFill>
                <a:srgbClr val="0070C0"/>
              </a:solidFill>
              <a:latin typeface="Times New Roman"/>
              <a:ea typeface="Times New Roman"/>
            </a:endParaRPr>
          </a:p>
          <a:p>
            <a:pPr marL="800100" indent="-457200">
              <a:spcAft>
                <a:spcPts val="0"/>
              </a:spcAft>
              <a:buFont typeface="Wingdings" pitchFamily="2" charset="2"/>
              <a:buChar char="ü"/>
            </a:pPr>
            <a:r>
              <a:rPr lang="ru-RU" sz="2400" b="1" dirty="0" smtClean="0">
                <a:solidFill>
                  <a:srgbClr val="0070C0"/>
                </a:solidFill>
                <a:latin typeface="Times New Roman"/>
                <a:ea typeface="Times New Roman"/>
              </a:rPr>
              <a:t>РОБОТОТЕХНИКА</a:t>
            </a:r>
            <a:endParaRPr lang="ru-RU" sz="2400" b="1" dirty="0">
              <a:solidFill>
                <a:srgbClr val="0070C0"/>
              </a:solidFill>
              <a:latin typeface="Times New Roman"/>
              <a:ea typeface="Times New Roman"/>
            </a:endParaRPr>
          </a:p>
          <a:p>
            <a:pPr marL="800100" indent="-457200">
              <a:spcAft>
                <a:spcPts val="0"/>
              </a:spcAft>
              <a:buFont typeface="Wingdings" pitchFamily="2" charset="2"/>
              <a:buChar char="ü"/>
            </a:pPr>
            <a:r>
              <a:rPr lang="ru-RU" sz="2400" b="1" dirty="0" smtClean="0">
                <a:solidFill>
                  <a:srgbClr val="0070C0"/>
                </a:solidFill>
                <a:latin typeface="Times New Roman"/>
                <a:ea typeface="Times New Roman"/>
              </a:rPr>
              <a:t>ТЕХНОЛОГИИ </a:t>
            </a:r>
            <a:r>
              <a:rPr lang="ru-RU" sz="2400" b="1" dirty="0">
                <a:solidFill>
                  <a:srgbClr val="0070C0"/>
                </a:solidFill>
                <a:latin typeface="Times New Roman"/>
                <a:ea typeface="Times New Roman"/>
              </a:rPr>
              <a:t>ВИРТУАЛЬНОЙ РЕАЛЬНОСТИ</a:t>
            </a:r>
          </a:p>
        </p:txBody>
      </p:sp>
    </p:spTree>
    <p:extLst>
      <p:ext uri="{BB962C8B-B14F-4D97-AF65-F5344CB8AC3E}">
        <p14:creationId xmlns:p14="http://schemas.microsoft.com/office/powerpoint/2010/main" xmlns="" val="2610640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b="1" dirty="0">
                <a:solidFill>
                  <a:srgbClr val="C00000"/>
                </a:solidFill>
                <a:latin typeface="Times New Roman"/>
                <a:ea typeface="Times New Roman"/>
              </a:rPr>
              <a:t> </a:t>
            </a:r>
            <a:r>
              <a:rPr lang="ru-RU" b="1" dirty="0" smtClean="0">
                <a:solidFill>
                  <a:srgbClr val="C00000"/>
                </a:solidFill>
                <a:latin typeface="Times New Roman"/>
                <a:ea typeface="Times New Roman"/>
              </a:rPr>
              <a:t>Система </a:t>
            </a:r>
            <a:r>
              <a:rPr lang="ru-RU" b="1" dirty="0">
                <a:solidFill>
                  <a:srgbClr val="C00000"/>
                </a:solidFill>
                <a:latin typeface="Times New Roman"/>
                <a:ea typeface="Times New Roman"/>
              </a:rPr>
              <a:t>образования</a:t>
            </a:r>
            <a:endParaRPr lang="ru-RU" dirty="0">
              <a:solidFill>
                <a:srgbClr val="C00000"/>
              </a:solidFill>
            </a:endParaRPr>
          </a:p>
        </p:txBody>
      </p:sp>
      <p:sp>
        <p:nvSpPr>
          <p:cNvPr id="4" name="Объект 3"/>
          <p:cNvSpPr>
            <a:spLocks noGrp="1"/>
          </p:cNvSpPr>
          <p:nvPr>
            <p:ph idx="1"/>
          </p:nvPr>
        </p:nvSpPr>
        <p:spPr>
          <a:xfrm>
            <a:off x="-19364" y="1268760"/>
            <a:ext cx="9144000" cy="3196952"/>
          </a:xfrm>
        </p:spPr>
        <p:txBody>
          <a:bodyPr/>
          <a:lstStyle/>
          <a:p>
            <a:pPr marL="685800" algn="just">
              <a:spcAft>
                <a:spcPts val="0"/>
              </a:spcAft>
              <a:buFont typeface="Wingdings" pitchFamily="2" charset="2"/>
              <a:buChar char="ü"/>
            </a:pPr>
            <a:r>
              <a:rPr lang="ru-RU" sz="2800" b="1" dirty="0" smtClean="0">
                <a:solidFill>
                  <a:srgbClr val="0070C0"/>
                </a:solidFill>
                <a:latin typeface="Times New Roman"/>
                <a:ea typeface="Times New Roman"/>
              </a:rPr>
              <a:t>Динамичная </a:t>
            </a:r>
            <a:r>
              <a:rPr lang="ru-RU" sz="2800" b="1" dirty="0">
                <a:solidFill>
                  <a:srgbClr val="0070C0"/>
                </a:solidFill>
                <a:latin typeface="Times New Roman"/>
                <a:ea typeface="Times New Roman"/>
              </a:rPr>
              <a:t>- адекватно </a:t>
            </a:r>
            <a:r>
              <a:rPr lang="ru-RU" sz="2800" b="1" dirty="0" smtClean="0">
                <a:solidFill>
                  <a:srgbClr val="0070C0"/>
                </a:solidFill>
                <a:latin typeface="Times New Roman"/>
                <a:ea typeface="Times New Roman"/>
              </a:rPr>
              <a:t>отвечающая </a:t>
            </a:r>
            <a:r>
              <a:rPr lang="ru-RU" sz="2800" b="1" dirty="0">
                <a:solidFill>
                  <a:srgbClr val="0070C0"/>
                </a:solidFill>
                <a:latin typeface="Times New Roman"/>
                <a:ea typeface="Times New Roman"/>
              </a:rPr>
              <a:t>требованиям времени, запросам общества, государства, родителей и детей.</a:t>
            </a:r>
          </a:p>
          <a:p>
            <a:pPr marL="685800" algn="just">
              <a:spcAft>
                <a:spcPts val="0"/>
              </a:spcAft>
              <a:buFont typeface="Wingdings" pitchFamily="2" charset="2"/>
              <a:buChar char="ü"/>
            </a:pPr>
            <a:r>
              <a:rPr lang="ru-RU" sz="2800" b="1" dirty="0" smtClean="0">
                <a:solidFill>
                  <a:srgbClr val="0070C0"/>
                </a:solidFill>
                <a:latin typeface="Times New Roman"/>
                <a:ea typeface="Times New Roman"/>
              </a:rPr>
              <a:t>Инновационная </a:t>
            </a:r>
            <a:r>
              <a:rPr lang="ru-RU" sz="2800" b="1" dirty="0">
                <a:solidFill>
                  <a:srgbClr val="0070C0"/>
                </a:solidFill>
                <a:latin typeface="Times New Roman"/>
                <a:ea typeface="Times New Roman"/>
              </a:rPr>
              <a:t>- </a:t>
            </a:r>
            <a:r>
              <a:rPr lang="ru-RU" sz="2800" b="1" dirty="0" smtClean="0">
                <a:solidFill>
                  <a:srgbClr val="0070C0"/>
                </a:solidFill>
                <a:latin typeface="Times New Roman"/>
                <a:ea typeface="Times New Roman"/>
              </a:rPr>
              <a:t>отражает </a:t>
            </a:r>
            <a:r>
              <a:rPr lang="ru-RU" sz="2800" b="1" dirty="0">
                <a:solidFill>
                  <a:srgbClr val="0070C0"/>
                </a:solidFill>
                <a:latin typeface="Times New Roman"/>
                <a:ea typeface="Times New Roman"/>
              </a:rPr>
              <a:t>современные и перспективные направления развития науки и практики через открытую информационно-коммуникативную среду. </a:t>
            </a:r>
            <a:endParaRPr lang="ru-RU" sz="2800" b="1" dirty="0" smtClean="0">
              <a:solidFill>
                <a:srgbClr val="0070C0"/>
              </a:solidFill>
              <a:latin typeface="Times New Roman"/>
              <a:ea typeface="Times New Roman"/>
            </a:endParaRPr>
          </a:p>
          <a:p>
            <a:pPr marL="685800" algn="just">
              <a:spcAft>
                <a:spcPts val="0"/>
              </a:spcAft>
              <a:buFont typeface="Wingdings" pitchFamily="2" charset="2"/>
              <a:buChar char="ü"/>
            </a:pPr>
            <a:r>
              <a:rPr lang="ru-RU" sz="2800" b="1" dirty="0" smtClean="0">
                <a:solidFill>
                  <a:srgbClr val="0070C0"/>
                </a:solidFill>
                <a:latin typeface="Times New Roman"/>
                <a:ea typeface="Times New Roman"/>
              </a:rPr>
              <a:t>Вариативная </a:t>
            </a:r>
            <a:r>
              <a:rPr lang="ru-RU" sz="2800" b="1" dirty="0">
                <a:solidFill>
                  <a:srgbClr val="0070C0"/>
                </a:solidFill>
                <a:latin typeface="Times New Roman"/>
                <a:ea typeface="Times New Roman"/>
              </a:rPr>
              <a:t>- </a:t>
            </a:r>
            <a:r>
              <a:rPr lang="ru-RU" sz="2800" b="1" dirty="0" smtClean="0">
                <a:solidFill>
                  <a:srgbClr val="0070C0"/>
                </a:solidFill>
                <a:latin typeface="Times New Roman"/>
                <a:ea typeface="Times New Roman"/>
              </a:rPr>
              <a:t>обеспечивающая </a:t>
            </a:r>
            <a:r>
              <a:rPr lang="ru-RU" sz="2800" b="1" dirty="0">
                <a:solidFill>
                  <a:srgbClr val="0070C0"/>
                </a:solidFill>
                <a:latin typeface="Times New Roman"/>
                <a:ea typeface="Times New Roman"/>
              </a:rPr>
              <a:t>индивидуализацию </a:t>
            </a:r>
            <a:r>
              <a:rPr lang="ru-RU" sz="2800" b="1" dirty="0" smtClean="0">
                <a:solidFill>
                  <a:srgbClr val="0070C0"/>
                </a:solidFill>
                <a:latin typeface="Times New Roman"/>
                <a:ea typeface="Times New Roman"/>
              </a:rPr>
              <a:t>образовательной деятельности, </a:t>
            </a:r>
            <a:r>
              <a:rPr lang="ru-RU" sz="2800" b="1" dirty="0">
                <a:solidFill>
                  <a:srgbClr val="0070C0"/>
                </a:solidFill>
                <a:latin typeface="Times New Roman"/>
                <a:ea typeface="Times New Roman"/>
              </a:rPr>
              <a:t>широкий спектр образовательных услуг в зависимости от потребностей </a:t>
            </a:r>
            <a:r>
              <a:rPr lang="ru-RU" sz="2800" b="1" dirty="0" smtClean="0">
                <a:solidFill>
                  <a:srgbClr val="0070C0"/>
                </a:solidFill>
                <a:latin typeface="Times New Roman"/>
                <a:ea typeface="Times New Roman"/>
              </a:rPr>
              <a:t> обучающихся.</a:t>
            </a:r>
            <a:endParaRPr lang="ru-RU" sz="2800" b="1" dirty="0">
              <a:solidFill>
                <a:srgbClr val="0070C0"/>
              </a:solidFill>
              <a:latin typeface="Times New Roman"/>
              <a:ea typeface="Times New Roman"/>
            </a:endParaRPr>
          </a:p>
        </p:txBody>
      </p:sp>
    </p:spTree>
    <p:extLst>
      <p:ext uri="{BB962C8B-B14F-4D97-AF65-F5344CB8AC3E}">
        <p14:creationId xmlns:p14="http://schemas.microsoft.com/office/powerpoint/2010/main" xmlns="" val="992239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b="1" dirty="0">
                <a:solidFill>
                  <a:srgbClr val="C00000"/>
                </a:solidFill>
                <a:latin typeface="Times New Roman"/>
                <a:ea typeface="Times New Roman"/>
              </a:rPr>
              <a:t> </a:t>
            </a:r>
            <a:r>
              <a:rPr lang="ru-RU" b="1" dirty="0" smtClean="0">
                <a:solidFill>
                  <a:srgbClr val="C00000"/>
                </a:solidFill>
                <a:latin typeface="Times New Roman"/>
                <a:ea typeface="Times New Roman"/>
              </a:rPr>
              <a:t>Необходимость </a:t>
            </a:r>
            <a:r>
              <a:rPr lang="ru-RU" b="1" dirty="0">
                <a:solidFill>
                  <a:srgbClr val="C00000"/>
                </a:solidFill>
                <a:latin typeface="Times New Roman"/>
                <a:ea typeface="Times New Roman"/>
              </a:rPr>
              <a:t>инновационной деятельности </a:t>
            </a:r>
            <a:endParaRPr lang="ru-RU" dirty="0">
              <a:solidFill>
                <a:srgbClr val="C00000"/>
              </a:solidFill>
            </a:endParaRPr>
          </a:p>
        </p:txBody>
      </p:sp>
      <p:sp>
        <p:nvSpPr>
          <p:cNvPr id="4" name="Объект 3"/>
          <p:cNvSpPr>
            <a:spLocks noGrp="1"/>
          </p:cNvSpPr>
          <p:nvPr>
            <p:ph idx="1"/>
          </p:nvPr>
        </p:nvSpPr>
        <p:spPr>
          <a:xfrm>
            <a:off x="-324544" y="1268760"/>
            <a:ext cx="9144000" cy="3196952"/>
          </a:xfrm>
        </p:spPr>
        <p:txBody>
          <a:bodyPr/>
          <a:lstStyle/>
          <a:p>
            <a:pPr marL="685800" algn="just">
              <a:spcAft>
                <a:spcPts val="0"/>
              </a:spcAft>
              <a:buFont typeface="Wingdings" pitchFamily="2" charset="2"/>
              <a:buChar char="ü"/>
            </a:pPr>
            <a:r>
              <a:rPr lang="ru-RU" sz="3000" b="1" dirty="0" smtClean="0">
                <a:solidFill>
                  <a:srgbClr val="0070C0"/>
                </a:solidFill>
                <a:latin typeface="Times New Roman"/>
                <a:ea typeface="Times New Roman"/>
              </a:rPr>
              <a:t>Происходящие социально-экономические преобразования, </a:t>
            </a:r>
            <a:r>
              <a:rPr lang="ru-RU" sz="3000" b="1" dirty="0">
                <a:solidFill>
                  <a:srgbClr val="0070C0"/>
                </a:solidFill>
                <a:latin typeface="Times New Roman"/>
                <a:ea typeface="Times New Roman"/>
              </a:rPr>
              <a:t>которые обусловили необходимость обновления системы </a:t>
            </a:r>
            <a:r>
              <a:rPr lang="ru-RU" sz="3000" b="1" dirty="0" smtClean="0">
                <a:solidFill>
                  <a:srgbClr val="0070C0"/>
                </a:solidFill>
                <a:latin typeface="Times New Roman"/>
                <a:ea typeface="Times New Roman"/>
              </a:rPr>
              <a:t>образования</a:t>
            </a:r>
            <a:r>
              <a:rPr lang="ru-RU" sz="3000" b="1" dirty="0">
                <a:solidFill>
                  <a:srgbClr val="0070C0"/>
                </a:solidFill>
                <a:latin typeface="Times New Roman"/>
                <a:ea typeface="Times New Roman"/>
              </a:rPr>
              <a:t>, методики и технологии </a:t>
            </a:r>
            <a:r>
              <a:rPr lang="ru-RU" sz="3000" b="1" dirty="0" smtClean="0">
                <a:solidFill>
                  <a:srgbClr val="0070C0"/>
                </a:solidFill>
                <a:latin typeface="Times New Roman"/>
                <a:ea typeface="Times New Roman"/>
              </a:rPr>
              <a:t>организации воспитательной и образовательной деятельности.</a:t>
            </a:r>
          </a:p>
          <a:p>
            <a:pPr marL="685800" algn="just">
              <a:spcAft>
                <a:spcPts val="0"/>
              </a:spcAft>
              <a:buFont typeface="Wingdings" pitchFamily="2" charset="2"/>
              <a:buChar char="ü"/>
            </a:pPr>
            <a:r>
              <a:rPr lang="ru-RU" sz="3000" b="1" dirty="0" smtClean="0">
                <a:solidFill>
                  <a:srgbClr val="0070C0"/>
                </a:solidFill>
                <a:latin typeface="Times New Roman"/>
                <a:ea typeface="Times New Roman"/>
              </a:rPr>
              <a:t>Изменение </a:t>
            </a:r>
            <a:r>
              <a:rPr lang="ru-RU" sz="3000" b="1" dirty="0">
                <a:solidFill>
                  <a:srgbClr val="0070C0"/>
                </a:solidFill>
                <a:latin typeface="Times New Roman"/>
                <a:ea typeface="Times New Roman"/>
              </a:rPr>
              <a:t>содержания образования, изменение объема, состава учебных предметов; введение новых учебных предметов, требующих постоянного поиска новых организационных форм, технологий обучения. </a:t>
            </a:r>
          </a:p>
        </p:txBody>
      </p:sp>
    </p:spTree>
    <p:extLst>
      <p:ext uri="{BB962C8B-B14F-4D97-AF65-F5344CB8AC3E}">
        <p14:creationId xmlns:p14="http://schemas.microsoft.com/office/powerpoint/2010/main" xmlns="" val="3376783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b="1" dirty="0">
                <a:solidFill>
                  <a:srgbClr val="C00000"/>
                </a:solidFill>
                <a:latin typeface="Times New Roman"/>
                <a:ea typeface="Times New Roman"/>
              </a:rPr>
              <a:t> </a:t>
            </a:r>
            <a:r>
              <a:rPr lang="ru-RU" b="1" dirty="0" smtClean="0">
                <a:solidFill>
                  <a:srgbClr val="C00000"/>
                </a:solidFill>
                <a:latin typeface="Times New Roman"/>
                <a:ea typeface="Times New Roman"/>
              </a:rPr>
              <a:t>Необходимость </a:t>
            </a:r>
            <a:r>
              <a:rPr lang="ru-RU" b="1" dirty="0">
                <a:solidFill>
                  <a:srgbClr val="C00000"/>
                </a:solidFill>
                <a:latin typeface="Times New Roman"/>
                <a:ea typeface="Times New Roman"/>
              </a:rPr>
              <a:t>инновационной деятельности </a:t>
            </a:r>
            <a:endParaRPr lang="ru-RU" dirty="0">
              <a:solidFill>
                <a:srgbClr val="C00000"/>
              </a:solidFill>
            </a:endParaRPr>
          </a:p>
        </p:txBody>
      </p:sp>
      <p:sp>
        <p:nvSpPr>
          <p:cNvPr id="4" name="Объект 3"/>
          <p:cNvSpPr>
            <a:spLocks noGrp="1"/>
          </p:cNvSpPr>
          <p:nvPr>
            <p:ph idx="1"/>
          </p:nvPr>
        </p:nvSpPr>
        <p:spPr>
          <a:xfrm>
            <a:off x="-324544" y="1268760"/>
            <a:ext cx="9144000" cy="3196952"/>
          </a:xfrm>
        </p:spPr>
        <p:txBody>
          <a:bodyPr/>
          <a:lstStyle/>
          <a:p>
            <a:pPr marL="685800" algn="just">
              <a:spcAft>
                <a:spcPts val="0"/>
              </a:spcAft>
              <a:buFont typeface="Wingdings" pitchFamily="2" charset="2"/>
              <a:buChar char="ü"/>
            </a:pPr>
            <a:r>
              <a:rPr lang="ru-RU" sz="3000" b="1" dirty="0" smtClean="0">
                <a:solidFill>
                  <a:srgbClr val="0070C0"/>
                </a:solidFill>
                <a:latin typeface="Times New Roman"/>
                <a:ea typeface="Times New Roman"/>
              </a:rPr>
              <a:t>Изменение </a:t>
            </a:r>
            <a:r>
              <a:rPr lang="ru-RU" sz="3000" b="1" dirty="0">
                <a:solidFill>
                  <a:srgbClr val="0070C0"/>
                </a:solidFill>
                <a:latin typeface="Times New Roman"/>
                <a:ea typeface="Times New Roman"/>
              </a:rPr>
              <a:t>характера отношений педагогов к самому факту освоения и применения педагогических </a:t>
            </a:r>
            <a:r>
              <a:rPr lang="ru-RU" sz="3000" b="1" dirty="0" smtClean="0">
                <a:solidFill>
                  <a:srgbClr val="0070C0"/>
                </a:solidFill>
                <a:latin typeface="Times New Roman"/>
                <a:ea typeface="Times New Roman"/>
              </a:rPr>
              <a:t>новшеств.</a:t>
            </a:r>
            <a:r>
              <a:rPr lang="ru-RU" sz="3000" b="1" dirty="0">
                <a:solidFill>
                  <a:srgbClr val="0070C0"/>
                </a:solidFill>
                <a:latin typeface="Times New Roman"/>
                <a:ea typeface="Times New Roman"/>
              </a:rPr>
              <a:t> </a:t>
            </a:r>
            <a:endParaRPr lang="ru-RU" sz="3000" b="1" dirty="0" smtClean="0">
              <a:solidFill>
                <a:srgbClr val="0070C0"/>
              </a:solidFill>
              <a:latin typeface="Times New Roman"/>
              <a:ea typeface="Times New Roman"/>
            </a:endParaRPr>
          </a:p>
          <a:p>
            <a:pPr marL="685800" algn="just">
              <a:spcAft>
                <a:spcPts val="0"/>
              </a:spcAft>
              <a:buFont typeface="Wingdings" pitchFamily="2" charset="2"/>
              <a:buChar char="ü"/>
            </a:pPr>
            <a:endParaRPr lang="ru-RU" sz="3000" b="1" dirty="0" smtClean="0">
              <a:solidFill>
                <a:srgbClr val="0070C0"/>
              </a:solidFill>
              <a:latin typeface="Times New Roman"/>
              <a:ea typeface="Times New Roman"/>
            </a:endParaRPr>
          </a:p>
          <a:p>
            <a:pPr marL="685800" algn="just">
              <a:spcAft>
                <a:spcPts val="0"/>
              </a:spcAft>
              <a:buFont typeface="Wingdings" pitchFamily="2" charset="2"/>
              <a:buChar char="ü"/>
            </a:pPr>
            <a:r>
              <a:rPr lang="ru-RU" sz="3000" b="1" dirty="0" smtClean="0">
                <a:solidFill>
                  <a:srgbClr val="0070C0"/>
                </a:solidFill>
                <a:latin typeface="Times New Roman"/>
                <a:ea typeface="Times New Roman"/>
              </a:rPr>
              <a:t>Вхождение </a:t>
            </a:r>
            <a:r>
              <a:rPr lang="ru-RU" sz="3000" b="1" dirty="0">
                <a:solidFill>
                  <a:srgbClr val="0070C0"/>
                </a:solidFill>
                <a:latin typeface="Times New Roman"/>
                <a:ea typeface="Times New Roman"/>
              </a:rPr>
              <a:t>образовательных организаций в рыночные отношения, которые формируют реальную ситуацию их конкурентоспособности</a:t>
            </a:r>
            <a:r>
              <a:rPr lang="ru-RU" sz="3000" b="1" dirty="0" smtClean="0">
                <a:solidFill>
                  <a:srgbClr val="0070C0"/>
                </a:solidFill>
                <a:latin typeface="Times New Roman"/>
                <a:ea typeface="Times New Roman"/>
              </a:rPr>
              <a:t>.</a:t>
            </a:r>
            <a:endParaRPr lang="ru-RU" sz="3000" b="1" dirty="0">
              <a:solidFill>
                <a:srgbClr val="0070C0"/>
              </a:solidFill>
              <a:latin typeface="Times New Roman"/>
              <a:ea typeface="Times New Roman"/>
            </a:endParaRPr>
          </a:p>
          <a:p>
            <a:pPr marL="685800" algn="just">
              <a:spcAft>
                <a:spcPts val="0"/>
              </a:spcAft>
              <a:buFont typeface="Wingdings" pitchFamily="2" charset="2"/>
              <a:buChar char="ü"/>
            </a:pPr>
            <a:endParaRPr lang="ru-RU" sz="3000" b="1" dirty="0">
              <a:solidFill>
                <a:srgbClr val="0070C0"/>
              </a:solidFill>
              <a:latin typeface="Times New Roman"/>
              <a:ea typeface="Times New Roman"/>
            </a:endParaRPr>
          </a:p>
          <a:p>
            <a:pPr marL="685800" algn="just">
              <a:spcAft>
                <a:spcPts val="0"/>
              </a:spcAft>
              <a:buFont typeface="Wingdings" pitchFamily="2" charset="2"/>
              <a:buChar char="ü"/>
            </a:pPr>
            <a:endParaRPr lang="ru-RU" sz="3000" b="1" dirty="0">
              <a:solidFill>
                <a:srgbClr val="0070C0"/>
              </a:solidFill>
              <a:latin typeface="Times New Roman"/>
              <a:ea typeface="Times New Roman"/>
            </a:endParaRPr>
          </a:p>
        </p:txBody>
      </p:sp>
    </p:spTree>
    <p:extLst>
      <p:ext uri="{BB962C8B-B14F-4D97-AF65-F5344CB8AC3E}">
        <p14:creationId xmlns:p14="http://schemas.microsoft.com/office/powerpoint/2010/main" xmlns="" val="3631088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5780" y="2996952"/>
            <a:ext cx="8064896" cy="3539430"/>
          </a:xfrm>
          <a:prstGeom prst="rect">
            <a:avLst/>
          </a:prstGeom>
        </p:spPr>
        <p:txBody>
          <a:bodyPr wrap="square">
            <a:spAutoFit/>
          </a:bodyPr>
          <a:lstStyle/>
          <a:p>
            <a:pPr>
              <a:spcAft>
                <a:spcPts val="0"/>
              </a:spcAft>
            </a:pPr>
            <a:r>
              <a:rPr lang="ru-RU" sz="28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"...надо предпочесть того педагога, который идет новыми путями. Каждое слово его, каждый поступок его несет на себе печать незабываемой новизны. Это отличие создает зовущую мысль. Не подражатель, не толкователь, но мощный каменщик новых руд. Нужно принять за основания зов новизны"</a:t>
            </a:r>
          </a:p>
          <a:p>
            <a:pPr algn="r">
              <a:spcAft>
                <a:spcPts val="0"/>
              </a:spcAft>
            </a:pPr>
            <a:r>
              <a:rPr lang="ru-RU" sz="28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Л. С. Выготский </a:t>
            </a:r>
            <a:endPar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332656"/>
            <a:ext cx="8676456" cy="3108543"/>
          </a:xfrm>
          <a:prstGeom prst="rect">
            <a:avLst/>
          </a:prstGeom>
        </p:spPr>
        <p:txBody>
          <a:bodyPr wrap="square">
            <a:spAutoFit/>
          </a:bodyPr>
          <a:lstStyle/>
          <a:p>
            <a:pPr algn="ctr">
              <a:spcAft>
                <a:spcPts val="0"/>
              </a:spcAft>
            </a:pPr>
            <a:r>
              <a:rPr lang="ru-RU" sz="36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«Будущее России, наши успехи зависят от образования.</a:t>
            </a:r>
          </a:p>
          <a:p>
            <a:pPr algn="ctr">
              <a:spcAft>
                <a:spcPts val="0"/>
              </a:spcAft>
            </a:pPr>
            <a:r>
              <a:rPr lang="ru-RU" sz="36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Путь развития к 2020 году определён – это инновации»</a:t>
            </a:r>
            <a:endParaRPr lang="ru-RU" sz="2800"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ru-RU" sz="2800"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В. В. Путин</a:t>
            </a:r>
            <a:endParaRPr lang="ru-RU"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89603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b="1" dirty="0">
                <a:solidFill>
                  <a:srgbClr val="C00000"/>
                </a:solidFill>
                <a:latin typeface="Times New Roman"/>
                <a:ea typeface="Times New Roman"/>
              </a:rPr>
              <a:t> </a:t>
            </a:r>
            <a:r>
              <a:rPr lang="ru-RU" b="1" dirty="0" smtClean="0">
                <a:solidFill>
                  <a:srgbClr val="C00000"/>
                </a:solidFill>
                <a:latin typeface="Times New Roman"/>
                <a:ea typeface="Times New Roman"/>
              </a:rPr>
              <a:t>Профессиональный </a:t>
            </a:r>
            <a:r>
              <a:rPr lang="ru-RU" b="1" dirty="0">
                <a:solidFill>
                  <a:srgbClr val="C00000"/>
                </a:solidFill>
                <a:latin typeface="Times New Roman"/>
                <a:ea typeface="Times New Roman"/>
              </a:rPr>
              <a:t>стандарт педагога</a:t>
            </a:r>
            <a:endParaRPr lang="ru-RU" dirty="0">
              <a:solidFill>
                <a:srgbClr val="C00000"/>
              </a:solidFill>
            </a:endParaRPr>
          </a:p>
        </p:txBody>
      </p:sp>
      <p:sp>
        <p:nvSpPr>
          <p:cNvPr id="4" name="Объект 3"/>
          <p:cNvSpPr>
            <a:spLocks noGrp="1"/>
          </p:cNvSpPr>
          <p:nvPr>
            <p:ph idx="1"/>
          </p:nvPr>
        </p:nvSpPr>
        <p:spPr>
          <a:xfrm>
            <a:off x="-324544" y="1124744"/>
            <a:ext cx="9144000" cy="3196952"/>
          </a:xfrm>
        </p:spPr>
        <p:txBody>
          <a:bodyPr/>
          <a:lstStyle/>
          <a:p>
            <a:pPr indent="0" algn="just">
              <a:spcAft>
                <a:spcPts val="0"/>
              </a:spcAft>
              <a:buNone/>
            </a:pPr>
            <a:r>
              <a:rPr lang="ru-RU" sz="3000" b="1" dirty="0" smtClean="0">
                <a:solidFill>
                  <a:srgbClr val="0070C0"/>
                </a:solidFill>
                <a:latin typeface="Times New Roman"/>
                <a:ea typeface="Times New Roman"/>
              </a:rPr>
              <a:t>Педагог </a:t>
            </a:r>
            <a:r>
              <a:rPr lang="ru-RU" sz="3000" b="1" dirty="0">
                <a:solidFill>
                  <a:srgbClr val="0070C0"/>
                </a:solidFill>
                <a:latin typeface="Times New Roman"/>
                <a:ea typeface="Times New Roman"/>
              </a:rPr>
              <a:t>должен:</a:t>
            </a:r>
          </a:p>
          <a:p>
            <a:pPr marL="685800" algn="just">
              <a:spcAft>
                <a:spcPts val="0"/>
              </a:spcAft>
              <a:buFont typeface="Wingdings" pitchFamily="2" charset="2"/>
              <a:buChar char="ü"/>
            </a:pPr>
            <a:r>
              <a:rPr lang="ru-RU" sz="3000" b="1" dirty="0" smtClean="0">
                <a:solidFill>
                  <a:srgbClr val="0070C0"/>
                </a:solidFill>
                <a:latin typeface="Times New Roman"/>
                <a:ea typeface="Times New Roman"/>
              </a:rPr>
              <a:t>Иметь </a:t>
            </a:r>
            <a:r>
              <a:rPr lang="ru-RU" sz="3000" b="1" dirty="0">
                <a:solidFill>
                  <a:srgbClr val="0070C0"/>
                </a:solidFill>
                <a:latin typeface="Times New Roman"/>
                <a:ea typeface="Times New Roman"/>
              </a:rPr>
              <a:t>высшее образование.</a:t>
            </a:r>
          </a:p>
          <a:p>
            <a:pPr marL="685800" algn="just">
              <a:spcAft>
                <a:spcPts val="0"/>
              </a:spcAft>
              <a:buFont typeface="Wingdings" pitchFamily="2" charset="2"/>
              <a:buChar char="ü"/>
            </a:pPr>
            <a:r>
              <a:rPr lang="ru-RU" sz="3000" b="1" dirty="0" smtClean="0">
                <a:solidFill>
                  <a:srgbClr val="0070C0"/>
                </a:solidFill>
                <a:latin typeface="Times New Roman"/>
                <a:ea typeface="Times New Roman"/>
              </a:rPr>
              <a:t>Демонстрировать </a:t>
            </a:r>
            <a:r>
              <a:rPr lang="ru-RU" sz="3000" b="1" dirty="0">
                <a:solidFill>
                  <a:srgbClr val="0070C0"/>
                </a:solidFill>
                <a:latin typeface="Times New Roman"/>
                <a:ea typeface="Times New Roman"/>
              </a:rPr>
              <a:t>знание предмета и программы обучения.</a:t>
            </a:r>
          </a:p>
          <a:p>
            <a:pPr marL="685800" algn="just">
              <a:spcAft>
                <a:spcPts val="0"/>
              </a:spcAft>
              <a:buFont typeface="Wingdings" pitchFamily="2" charset="2"/>
              <a:buChar char="ü"/>
            </a:pPr>
            <a:r>
              <a:rPr lang="ru-RU" sz="3000" b="1" dirty="0" smtClean="0">
                <a:solidFill>
                  <a:srgbClr val="0070C0"/>
                </a:solidFill>
                <a:latin typeface="Times New Roman"/>
                <a:ea typeface="Times New Roman"/>
              </a:rPr>
              <a:t>Уметь </a:t>
            </a:r>
            <a:r>
              <a:rPr lang="ru-RU" sz="3000" b="1" dirty="0">
                <a:solidFill>
                  <a:srgbClr val="0070C0"/>
                </a:solidFill>
                <a:latin typeface="Times New Roman"/>
                <a:ea typeface="Times New Roman"/>
              </a:rPr>
              <a:t>планировать, проводить уроки, анализировать их эффективность (самоанализ урока).</a:t>
            </a:r>
          </a:p>
          <a:p>
            <a:pPr marL="685800" algn="just">
              <a:spcAft>
                <a:spcPts val="0"/>
              </a:spcAft>
              <a:buFont typeface="Wingdings" pitchFamily="2" charset="2"/>
              <a:buChar char="ü"/>
            </a:pPr>
            <a:r>
              <a:rPr lang="ru-RU" sz="3000" b="1" dirty="0" smtClean="0">
                <a:solidFill>
                  <a:srgbClr val="0070C0"/>
                </a:solidFill>
                <a:latin typeface="Times New Roman"/>
                <a:ea typeface="Times New Roman"/>
              </a:rPr>
              <a:t>Владеть </a:t>
            </a:r>
            <a:r>
              <a:rPr lang="ru-RU" sz="3000" b="1" dirty="0">
                <a:solidFill>
                  <a:srgbClr val="0070C0"/>
                </a:solidFill>
                <a:latin typeface="Times New Roman"/>
                <a:ea typeface="Times New Roman"/>
              </a:rPr>
              <a:t>формами и методами обучения: стандартными и инновационными</a:t>
            </a:r>
            <a:r>
              <a:rPr lang="ru-RU" sz="3000" b="1" dirty="0" smtClean="0">
                <a:solidFill>
                  <a:srgbClr val="0070C0"/>
                </a:solidFill>
                <a:latin typeface="Times New Roman"/>
                <a:ea typeface="Times New Roman"/>
              </a:rPr>
              <a:t>.</a:t>
            </a:r>
            <a:endParaRPr lang="ru-RU" sz="3000" b="1" dirty="0">
              <a:solidFill>
                <a:srgbClr val="0070C0"/>
              </a:solidFill>
              <a:latin typeface="Times New Roman"/>
              <a:ea typeface="Times New Roman"/>
            </a:endParaRPr>
          </a:p>
        </p:txBody>
      </p:sp>
    </p:spTree>
    <p:extLst>
      <p:ext uri="{BB962C8B-B14F-4D97-AF65-F5344CB8AC3E}">
        <p14:creationId xmlns:p14="http://schemas.microsoft.com/office/powerpoint/2010/main" xmlns="" val="1698840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b="1" dirty="0">
                <a:solidFill>
                  <a:srgbClr val="C00000"/>
                </a:solidFill>
                <a:latin typeface="Times New Roman"/>
                <a:ea typeface="Times New Roman"/>
              </a:rPr>
              <a:t> </a:t>
            </a:r>
            <a:r>
              <a:rPr lang="ru-RU" b="1" dirty="0" smtClean="0">
                <a:solidFill>
                  <a:srgbClr val="C00000"/>
                </a:solidFill>
                <a:latin typeface="Times New Roman"/>
                <a:ea typeface="Times New Roman"/>
              </a:rPr>
              <a:t>Профессиональный </a:t>
            </a:r>
            <a:r>
              <a:rPr lang="ru-RU" b="1" dirty="0">
                <a:solidFill>
                  <a:srgbClr val="C00000"/>
                </a:solidFill>
                <a:latin typeface="Times New Roman"/>
                <a:ea typeface="Times New Roman"/>
              </a:rPr>
              <a:t>стандарт педагога</a:t>
            </a:r>
            <a:endParaRPr lang="ru-RU" dirty="0">
              <a:solidFill>
                <a:srgbClr val="C00000"/>
              </a:solidFill>
            </a:endParaRPr>
          </a:p>
        </p:txBody>
      </p:sp>
      <p:sp>
        <p:nvSpPr>
          <p:cNvPr id="4" name="Объект 3"/>
          <p:cNvSpPr>
            <a:spLocks noGrp="1"/>
          </p:cNvSpPr>
          <p:nvPr>
            <p:ph idx="1"/>
          </p:nvPr>
        </p:nvSpPr>
        <p:spPr>
          <a:xfrm>
            <a:off x="-324544" y="1124744"/>
            <a:ext cx="9144000" cy="3196952"/>
          </a:xfrm>
        </p:spPr>
        <p:txBody>
          <a:bodyPr/>
          <a:lstStyle/>
          <a:p>
            <a:pPr indent="0" algn="just">
              <a:spcAft>
                <a:spcPts val="0"/>
              </a:spcAft>
              <a:buNone/>
            </a:pPr>
            <a:r>
              <a:rPr lang="ru-RU" sz="2800" b="1" dirty="0" smtClean="0">
                <a:solidFill>
                  <a:srgbClr val="0070C0"/>
                </a:solidFill>
                <a:latin typeface="Times New Roman"/>
                <a:ea typeface="Times New Roman"/>
              </a:rPr>
              <a:t>Педагог </a:t>
            </a:r>
            <a:r>
              <a:rPr lang="ru-RU" sz="2800" b="1" dirty="0">
                <a:solidFill>
                  <a:srgbClr val="0070C0"/>
                </a:solidFill>
                <a:latin typeface="Times New Roman"/>
                <a:ea typeface="Times New Roman"/>
              </a:rPr>
              <a:t>должен:</a:t>
            </a:r>
          </a:p>
          <a:p>
            <a:pPr marL="685800" algn="just">
              <a:spcAft>
                <a:spcPts val="0"/>
              </a:spcAft>
              <a:buFont typeface="Wingdings" pitchFamily="2" charset="2"/>
              <a:buChar char="ü"/>
            </a:pPr>
            <a:r>
              <a:rPr lang="ru-RU" sz="2800" b="1" dirty="0">
                <a:solidFill>
                  <a:srgbClr val="0070C0"/>
                </a:solidFill>
                <a:latin typeface="Times New Roman"/>
                <a:ea typeface="Times New Roman"/>
              </a:rPr>
              <a:t>Использовать специальные подходы к обучению, для того чтобы включить в </a:t>
            </a:r>
            <a:r>
              <a:rPr lang="ru-RU" sz="2800" b="1" dirty="0" smtClean="0">
                <a:solidFill>
                  <a:srgbClr val="0070C0"/>
                </a:solidFill>
                <a:latin typeface="Times New Roman"/>
                <a:ea typeface="Times New Roman"/>
              </a:rPr>
              <a:t>образовательную  деятельность </a:t>
            </a:r>
            <a:r>
              <a:rPr lang="ru-RU" sz="2800" b="1" dirty="0">
                <a:solidFill>
                  <a:srgbClr val="0070C0"/>
                </a:solidFill>
                <a:latin typeface="Times New Roman"/>
                <a:ea typeface="Times New Roman"/>
              </a:rPr>
              <a:t>всех учеников: со специальными потребностями в образовании; учеников с ограниченными возможностями и т.д.</a:t>
            </a:r>
          </a:p>
          <a:p>
            <a:pPr marL="685800" algn="just">
              <a:spcAft>
                <a:spcPts val="0"/>
              </a:spcAft>
              <a:buFont typeface="Wingdings" pitchFamily="2" charset="2"/>
              <a:buChar char="ü"/>
            </a:pPr>
            <a:r>
              <a:rPr lang="ru-RU" sz="2800" b="1" dirty="0" smtClean="0">
                <a:solidFill>
                  <a:srgbClr val="0070C0"/>
                </a:solidFill>
                <a:latin typeface="Times New Roman"/>
                <a:ea typeface="Times New Roman"/>
              </a:rPr>
              <a:t>Уметь </a:t>
            </a:r>
            <a:r>
              <a:rPr lang="ru-RU" sz="2800" b="1" dirty="0">
                <a:solidFill>
                  <a:srgbClr val="0070C0"/>
                </a:solidFill>
                <a:latin typeface="Times New Roman"/>
                <a:ea typeface="Times New Roman"/>
              </a:rPr>
              <a:t>объективно оценивать знания учеников, используя разные формы и методы контроля.</a:t>
            </a:r>
          </a:p>
          <a:p>
            <a:pPr marL="685800" algn="just">
              <a:spcAft>
                <a:spcPts val="0"/>
              </a:spcAft>
              <a:buFont typeface="Wingdings" pitchFamily="2" charset="2"/>
              <a:buChar char="ü"/>
            </a:pPr>
            <a:r>
              <a:rPr lang="ru-RU" sz="2800" b="1" dirty="0" smtClean="0">
                <a:solidFill>
                  <a:srgbClr val="0070C0"/>
                </a:solidFill>
                <a:latin typeface="Times New Roman"/>
                <a:ea typeface="Times New Roman"/>
              </a:rPr>
              <a:t>Владеть </a:t>
            </a:r>
            <a:r>
              <a:rPr lang="ru-RU" sz="2800" b="1" dirty="0">
                <a:solidFill>
                  <a:srgbClr val="0070C0"/>
                </a:solidFill>
                <a:latin typeface="Times New Roman"/>
                <a:ea typeface="Times New Roman"/>
              </a:rPr>
              <a:t>ИКТ-компетенциями</a:t>
            </a:r>
          </a:p>
        </p:txBody>
      </p:sp>
    </p:spTree>
    <p:extLst>
      <p:ext uri="{BB962C8B-B14F-4D97-AF65-F5344CB8AC3E}">
        <p14:creationId xmlns:p14="http://schemas.microsoft.com/office/powerpoint/2010/main" xmlns="" val="2806522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sz="3600" b="1" dirty="0">
                <a:solidFill>
                  <a:srgbClr val="C00000"/>
                </a:solidFill>
                <a:latin typeface="Times New Roman"/>
                <a:ea typeface="Times New Roman"/>
              </a:rPr>
              <a:t> </a:t>
            </a:r>
            <a:r>
              <a:rPr lang="ru-RU" sz="3600" b="1" dirty="0" smtClean="0">
                <a:solidFill>
                  <a:srgbClr val="C00000"/>
                </a:solidFill>
                <a:latin typeface="Times New Roman"/>
                <a:ea typeface="Times New Roman"/>
              </a:rPr>
              <a:t>Инновационный </a:t>
            </a:r>
            <a:r>
              <a:rPr lang="ru-RU" sz="3600" b="1" dirty="0">
                <a:solidFill>
                  <a:srgbClr val="C00000"/>
                </a:solidFill>
                <a:latin typeface="Times New Roman"/>
                <a:ea typeface="Times New Roman"/>
              </a:rPr>
              <a:t>подход к обучению </a:t>
            </a:r>
            <a:r>
              <a:rPr lang="ru-RU" sz="3600" b="1" dirty="0" smtClean="0">
                <a:solidFill>
                  <a:srgbClr val="C00000"/>
                </a:solidFill>
                <a:latin typeface="Times New Roman"/>
                <a:ea typeface="Times New Roman"/>
              </a:rPr>
              <a:t>– профессионализм </a:t>
            </a:r>
            <a:r>
              <a:rPr lang="ru-RU" sz="3600" b="1" dirty="0">
                <a:solidFill>
                  <a:srgbClr val="C00000"/>
                </a:solidFill>
                <a:latin typeface="Times New Roman"/>
                <a:ea typeface="Times New Roman"/>
              </a:rPr>
              <a:t>современного учителя</a:t>
            </a:r>
            <a:endParaRPr lang="ru-RU" sz="3600" dirty="0">
              <a:solidFill>
                <a:srgbClr val="C00000"/>
              </a:solidFill>
            </a:endParaRPr>
          </a:p>
        </p:txBody>
      </p:sp>
      <p:sp>
        <p:nvSpPr>
          <p:cNvPr id="4" name="Объект 3"/>
          <p:cNvSpPr>
            <a:spLocks noGrp="1"/>
          </p:cNvSpPr>
          <p:nvPr>
            <p:ph idx="1"/>
          </p:nvPr>
        </p:nvSpPr>
        <p:spPr>
          <a:xfrm>
            <a:off x="-324544" y="1124744"/>
            <a:ext cx="9144000" cy="3196952"/>
          </a:xfrm>
        </p:spPr>
        <p:txBody>
          <a:bodyPr/>
          <a:lstStyle/>
          <a:p>
            <a:pPr marL="685800" algn="just">
              <a:spcAft>
                <a:spcPts val="0"/>
              </a:spcAft>
              <a:buFont typeface="Wingdings" pitchFamily="2" charset="2"/>
              <a:buChar char="ü"/>
            </a:pPr>
            <a:r>
              <a:rPr lang="ru-RU" sz="2800" b="1" dirty="0" smtClean="0">
                <a:solidFill>
                  <a:srgbClr val="0070C0"/>
                </a:solidFill>
                <a:latin typeface="Times New Roman"/>
                <a:ea typeface="Times New Roman"/>
              </a:rPr>
              <a:t>Современные </a:t>
            </a:r>
            <a:r>
              <a:rPr lang="ru-RU" sz="2800" b="1" dirty="0">
                <a:solidFill>
                  <a:srgbClr val="0070C0"/>
                </a:solidFill>
                <a:latin typeface="Times New Roman"/>
                <a:ea typeface="Times New Roman"/>
              </a:rPr>
              <a:t>дети так быстро меняются, что учить их по-старому просто не </a:t>
            </a:r>
            <a:r>
              <a:rPr lang="ru-RU" sz="2800" b="1" dirty="0" smtClean="0">
                <a:solidFill>
                  <a:srgbClr val="0070C0"/>
                </a:solidFill>
                <a:latin typeface="Times New Roman"/>
                <a:ea typeface="Times New Roman"/>
              </a:rPr>
              <a:t>получится.</a:t>
            </a:r>
          </a:p>
          <a:p>
            <a:pPr marL="685800" algn="just">
              <a:spcAft>
                <a:spcPts val="0"/>
              </a:spcAft>
              <a:buFont typeface="Wingdings" pitchFamily="2" charset="2"/>
              <a:buChar char="ü"/>
            </a:pPr>
            <a:r>
              <a:rPr lang="ru-RU" sz="2800" b="1" dirty="0" smtClean="0">
                <a:solidFill>
                  <a:srgbClr val="0070C0"/>
                </a:solidFill>
                <a:latin typeface="Times New Roman"/>
                <a:ea typeface="Times New Roman"/>
              </a:rPr>
              <a:t>Мир</a:t>
            </a:r>
            <a:r>
              <a:rPr lang="ru-RU" sz="2800" b="1" dirty="0">
                <a:solidFill>
                  <a:srgbClr val="0070C0"/>
                </a:solidFill>
                <a:latin typeface="Times New Roman"/>
                <a:ea typeface="Times New Roman"/>
              </a:rPr>
              <a:t>, в котором предстоит жить нашим детям, меняется в четыре раза быстрее, чем наши школы.</a:t>
            </a:r>
          </a:p>
          <a:p>
            <a:pPr marL="685800" algn="just">
              <a:spcAft>
                <a:spcPts val="0"/>
              </a:spcAft>
              <a:buNone/>
            </a:pPr>
            <a:endParaRPr lang="ru-RU" sz="2800" b="1" dirty="0">
              <a:solidFill>
                <a:srgbClr val="0070C0"/>
              </a:solidFill>
              <a:latin typeface="Times New Roman"/>
              <a:ea typeface="Times New Roman"/>
            </a:endParaRPr>
          </a:p>
        </p:txBody>
      </p:sp>
    </p:spTree>
    <p:extLst>
      <p:ext uri="{BB962C8B-B14F-4D97-AF65-F5344CB8AC3E}">
        <p14:creationId xmlns:p14="http://schemas.microsoft.com/office/powerpoint/2010/main" xmlns="" val="1726717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sz="6600" b="1" dirty="0">
                <a:solidFill>
                  <a:srgbClr val="C00000"/>
                </a:solidFill>
                <a:latin typeface="Times New Roman"/>
                <a:ea typeface="Times New Roman"/>
              </a:rPr>
              <a:t>Инновация</a:t>
            </a:r>
            <a:endParaRPr lang="ru-RU" sz="6600" dirty="0">
              <a:solidFill>
                <a:srgbClr val="C00000"/>
              </a:solidFill>
            </a:endParaRPr>
          </a:p>
        </p:txBody>
      </p:sp>
      <p:sp>
        <p:nvSpPr>
          <p:cNvPr id="4" name="Объект 3"/>
          <p:cNvSpPr>
            <a:spLocks noGrp="1"/>
          </p:cNvSpPr>
          <p:nvPr>
            <p:ph idx="1"/>
          </p:nvPr>
        </p:nvSpPr>
        <p:spPr>
          <a:xfrm>
            <a:off x="-324544" y="1124744"/>
            <a:ext cx="9144000" cy="3196952"/>
          </a:xfrm>
        </p:spPr>
        <p:txBody>
          <a:bodyPr/>
          <a:lstStyle/>
          <a:p>
            <a:pPr indent="0" algn="just">
              <a:spcAft>
                <a:spcPts val="0"/>
              </a:spcAft>
              <a:buNone/>
            </a:pPr>
            <a:r>
              <a:rPr lang="ru-RU" sz="2800" b="1" dirty="0" smtClean="0">
                <a:solidFill>
                  <a:srgbClr val="0070C0"/>
                </a:solidFill>
                <a:latin typeface="Times New Roman"/>
                <a:ea typeface="Times New Roman"/>
              </a:rPr>
              <a:t>– </a:t>
            </a:r>
            <a:r>
              <a:rPr lang="ru-RU" sz="2800" b="1" dirty="0">
                <a:solidFill>
                  <a:srgbClr val="0070C0"/>
                </a:solidFill>
                <a:latin typeface="Times New Roman"/>
                <a:ea typeface="Times New Roman"/>
              </a:rPr>
              <a:t>это не просто фиксация факта, это трудоемкий процесс создания новых технологий, апробации и внедрения их, это целая система в работе педагога, в описании которой должны быть указаны содержание, цель, сроки реализации, проблемы, на решение которых направлена инновация, способы диагностики результатов инновационной практики, формы представления опыта. Результат инновационной деятельности – продукт, способный к передаче другим образовательным учреждениям и востребованный </a:t>
            </a:r>
            <a:r>
              <a:rPr lang="ru-RU" sz="2800" b="1" dirty="0" smtClean="0">
                <a:solidFill>
                  <a:srgbClr val="0070C0"/>
                </a:solidFill>
                <a:latin typeface="Times New Roman"/>
                <a:ea typeface="Times New Roman"/>
              </a:rPr>
              <a:t>ими.</a:t>
            </a:r>
            <a:endParaRPr lang="ru-RU" sz="2800" b="1" dirty="0">
              <a:solidFill>
                <a:srgbClr val="0070C0"/>
              </a:solidFill>
              <a:latin typeface="Times New Roman"/>
              <a:ea typeface="Times New Roman"/>
            </a:endParaRPr>
          </a:p>
        </p:txBody>
      </p:sp>
    </p:spTree>
    <p:extLst>
      <p:ext uri="{BB962C8B-B14F-4D97-AF65-F5344CB8AC3E}">
        <p14:creationId xmlns:p14="http://schemas.microsoft.com/office/powerpoint/2010/main" xmlns="" val="1817610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sz="4000" b="1" dirty="0">
                <a:solidFill>
                  <a:srgbClr val="C00000"/>
                </a:solidFill>
                <a:latin typeface="Times New Roman"/>
                <a:ea typeface="Times New Roman"/>
              </a:rPr>
              <a:t>Основные признаки инновационной деятельности </a:t>
            </a:r>
            <a:r>
              <a:rPr lang="ru-RU" sz="4000" b="1" dirty="0" smtClean="0">
                <a:solidFill>
                  <a:srgbClr val="C00000"/>
                </a:solidFill>
                <a:latin typeface="Times New Roman"/>
                <a:ea typeface="Times New Roman"/>
              </a:rPr>
              <a:t>педагога</a:t>
            </a:r>
            <a:endParaRPr lang="ru-RU" sz="4000" b="1" dirty="0">
              <a:solidFill>
                <a:srgbClr val="C00000"/>
              </a:solidFill>
              <a:latin typeface="Times New Roman"/>
              <a:ea typeface="Times New Roman"/>
            </a:endParaRPr>
          </a:p>
        </p:txBody>
      </p:sp>
      <p:sp>
        <p:nvSpPr>
          <p:cNvPr id="4" name="Объект 3"/>
          <p:cNvSpPr>
            <a:spLocks noGrp="1"/>
          </p:cNvSpPr>
          <p:nvPr>
            <p:ph idx="1"/>
          </p:nvPr>
        </p:nvSpPr>
        <p:spPr>
          <a:xfrm>
            <a:off x="-324544" y="1124744"/>
            <a:ext cx="9144000" cy="3196952"/>
          </a:xfrm>
        </p:spPr>
        <p:txBody>
          <a:bodyPr/>
          <a:lstStyle/>
          <a:p>
            <a:pPr indent="0" algn="just">
              <a:spcAft>
                <a:spcPts val="0"/>
              </a:spcAft>
              <a:buNone/>
            </a:pPr>
            <a:r>
              <a:rPr lang="ru-RU" sz="3600" b="1" dirty="0" smtClean="0">
                <a:solidFill>
                  <a:srgbClr val="0070C0"/>
                </a:solidFill>
                <a:latin typeface="Times New Roman"/>
                <a:ea typeface="Times New Roman"/>
              </a:rPr>
              <a:t>-    </a:t>
            </a:r>
            <a:r>
              <a:rPr lang="ru-RU" sz="3600" b="1" dirty="0">
                <a:solidFill>
                  <a:srgbClr val="0070C0"/>
                </a:solidFill>
                <a:latin typeface="Times New Roman"/>
                <a:ea typeface="Times New Roman"/>
              </a:rPr>
              <a:t>творческая способность генерировать и продуцировать новые представления и идеи;</a:t>
            </a:r>
          </a:p>
          <a:p>
            <a:pPr indent="0" algn="just">
              <a:spcAft>
                <a:spcPts val="0"/>
              </a:spcAft>
              <a:buNone/>
            </a:pPr>
            <a:r>
              <a:rPr lang="ru-RU" sz="3600" b="1" dirty="0">
                <a:solidFill>
                  <a:srgbClr val="0070C0"/>
                </a:solidFill>
                <a:latin typeface="Times New Roman"/>
                <a:ea typeface="Times New Roman"/>
              </a:rPr>
              <a:t>-  открытость личности новому;</a:t>
            </a:r>
          </a:p>
          <a:p>
            <a:pPr indent="0" algn="just">
              <a:spcAft>
                <a:spcPts val="0"/>
              </a:spcAft>
              <a:buNone/>
            </a:pPr>
            <a:r>
              <a:rPr lang="ru-RU" sz="3600" b="1" dirty="0">
                <a:solidFill>
                  <a:srgbClr val="0070C0"/>
                </a:solidFill>
                <a:latin typeface="Times New Roman"/>
                <a:ea typeface="Times New Roman"/>
              </a:rPr>
              <a:t>-  культурно-эстетическая развитость и образованность;</a:t>
            </a:r>
          </a:p>
          <a:p>
            <a:pPr indent="0" algn="just">
              <a:spcAft>
                <a:spcPts val="0"/>
              </a:spcAft>
              <a:buNone/>
            </a:pPr>
            <a:r>
              <a:rPr lang="ru-RU" sz="3600" b="1" dirty="0">
                <a:solidFill>
                  <a:srgbClr val="0070C0"/>
                </a:solidFill>
                <a:latin typeface="Times New Roman"/>
                <a:ea typeface="Times New Roman"/>
              </a:rPr>
              <a:t>-  готовность совершенствовать свою деятельность;</a:t>
            </a:r>
          </a:p>
          <a:p>
            <a:pPr indent="0" algn="just">
              <a:spcAft>
                <a:spcPts val="0"/>
              </a:spcAft>
              <a:buNone/>
            </a:pPr>
            <a:r>
              <a:rPr lang="ru-RU" sz="3600" b="1" dirty="0">
                <a:solidFill>
                  <a:srgbClr val="0070C0"/>
                </a:solidFill>
                <a:latin typeface="Times New Roman"/>
                <a:ea typeface="Times New Roman"/>
              </a:rPr>
              <a:t>-  развитое инновационное сознание .</a:t>
            </a:r>
          </a:p>
        </p:txBody>
      </p:sp>
    </p:spTree>
    <p:extLst>
      <p:ext uri="{BB962C8B-B14F-4D97-AF65-F5344CB8AC3E}">
        <p14:creationId xmlns:p14="http://schemas.microsoft.com/office/powerpoint/2010/main" xmlns="" val="2417952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sz="4000" b="1" dirty="0">
                <a:solidFill>
                  <a:srgbClr val="C00000"/>
                </a:solidFill>
                <a:latin typeface="Times New Roman"/>
                <a:ea typeface="Times New Roman"/>
              </a:rPr>
              <a:t>Готовность педагога к инновационной деятельности </a:t>
            </a:r>
          </a:p>
        </p:txBody>
      </p:sp>
      <p:sp>
        <p:nvSpPr>
          <p:cNvPr id="4" name="Объект 3"/>
          <p:cNvSpPr>
            <a:spLocks noGrp="1"/>
          </p:cNvSpPr>
          <p:nvPr>
            <p:ph idx="1"/>
          </p:nvPr>
        </p:nvSpPr>
        <p:spPr>
          <a:xfrm>
            <a:off x="-324544" y="1124744"/>
            <a:ext cx="9144000" cy="3196952"/>
          </a:xfrm>
        </p:spPr>
        <p:txBody>
          <a:bodyPr/>
          <a:lstStyle/>
          <a:p>
            <a:pPr indent="0" algn="just">
              <a:spcAft>
                <a:spcPts val="0"/>
              </a:spcAft>
              <a:buNone/>
            </a:pPr>
            <a:r>
              <a:rPr lang="ru-RU" sz="4000" b="1" dirty="0" smtClean="0">
                <a:solidFill>
                  <a:srgbClr val="0070C0"/>
                </a:solidFill>
                <a:latin typeface="Times New Roman"/>
                <a:ea typeface="Times New Roman"/>
              </a:rPr>
              <a:t>•</a:t>
            </a:r>
            <a:r>
              <a:rPr lang="ru-RU" sz="4000" b="1" dirty="0">
                <a:solidFill>
                  <a:srgbClr val="0070C0"/>
                </a:solidFill>
                <a:latin typeface="Times New Roman"/>
                <a:ea typeface="Times New Roman"/>
              </a:rPr>
              <a:t>	</a:t>
            </a:r>
            <a:r>
              <a:rPr lang="ru-RU" sz="4000" b="1" dirty="0">
                <a:solidFill>
                  <a:srgbClr val="990033"/>
                </a:solidFill>
                <a:latin typeface="Times New Roman"/>
                <a:ea typeface="Times New Roman"/>
              </a:rPr>
              <a:t>Личностные качества</a:t>
            </a:r>
          </a:p>
          <a:p>
            <a:pPr indent="0" algn="just">
              <a:spcAft>
                <a:spcPts val="0"/>
              </a:spcAft>
              <a:buNone/>
            </a:pPr>
            <a:r>
              <a:rPr lang="ru-RU" sz="4000" b="1" dirty="0">
                <a:solidFill>
                  <a:srgbClr val="0070C0"/>
                </a:solidFill>
                <a:latin typeface="Times New Roman"/>
                <a:ea typeface="Times New Roman"/>
              </a:rPr>
              <a:t>(большая работоспособность, умение выдерживать действие сильных раздражителей, высокий эмоциональный статус, готовность к творчеству)</a:t>
            </a:r>
          </a:p>
          <a:p>
            <a:pPr indent="0" algn="just">
              <a:spcAft>
                <a:spcPts val="0"/>
              </a:spcAft>
              <a:buNone/>
            </a:pPr>
            <a:r>
              <a:rPr lang="ru-RU" sz="4000" b="1" dirty="0">
                <a:solidFill>
                  <a:srgbClr val="0070C0"/>
                </a:solidFill>
                <a:latin typeface="Times New Roman"/>
                <a:ea typeface="Times New Roman"/>
              </a:rPr>
              <a:t>•	</a:t>
            </a:r>
          </a:p>
        </p:txBody>
      </p:sp>
    </p:spTree>
    <p:extLst>
      <p:ext uri="{BB962C8B-B14F-4D97-AF65-F5344CB8AC3E}">
        <p14:creationId xmlns:p14="http://schemas.microsoft.com/office/powerpoint/2010/main" xmlns="" val="3955317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sz="4000" b="1" dirty="0">
                <a:solidFill>
                  <a:srgbClr val="C00000"/>
                </a:solidFill>
                <a:latin typeface="Times New Roman"/>
                <a:ea typeface="Times New Roman"/>
              </a:rPr>
              <a:t>Готовность педагога к инновационной деятельности </a:t>
            </a:r>
          </a:p>
        </p:txBody>
      </p:sp>
      <p:sp>
        <p:nvSpPr>
          <p:cNvPr id="4" name="Объект 3"/>
          <p:cNvSpPr>
            <a:spLocks noGrp="1"/>
          </p:cNvSpPr>
          <p:nvPr>
            <p:ph idx="1"/>
          </p:nvPr>
        </p:nvSpPr>
        <p:spPr>
          <a:xfrm>
            <a:off x="-324544" y="1124744"/>
            <a:ext cx="9144000" cy="3196952"/>
          </a:xfrm>
        </p:spPr>
        <p:txBody>
          <a:bodyPr/>
          <a:lstStyle/>
          <a:p>
            <a:pPr indent="0" algn="just">
              <a:spcAft>
                <a:spcPts val="0"/>
              </a:spcAft>
              <a:buNone/>
            </a:pPr>
            <a:r>
              <a:rPr lang="ru-RU" sz="4000" b="1" dirty="0" smtClean="0">
                <a:solidFill>
                  <a:srgbClr val="0070C0"/>
                </a:solidFill>
                <a:latin typeface="Times New Roman"/>
                <a:ea typeface="Times New Roman"/>
              </a:rPr>
              <a:t>•</a:t>
            </a:r>
            <a:r>
              <a:rPr lang="ru-RU" sz="4000" b="1" dirty="0">
                <a:solidFill>
                  <a:srgbClr val="0070C0"/>
                </a:solidFill>
                <a:latin typeface="Times New Roman"/>
                <a:ea typeface="Times New Roman"/>
              </a:rPr>
              <a:t>	</a:t>
            </a:r>
            <a:r>
              <a:rPr lang="ru-RU" sz="4000" b="1" dirty="0">
                <a:solidFill>
                  <a:srgbClr val="990033"/>
                </a:solidFill>
                <a:latin typeface="Times New Roman"/>
                <a:ea typeface="Times New Roman"/>
              </a:rPr>
              <a:t>Специальные качества</a:t>
            </a:r>
          </a:p>
          <a:p>
            <a:pPr indent="0" algn="just">
              <a:spcAft>
                <a:spcPts val="0"/>
              </a:spcAft>
              <a:buNone/>
            </a:pPr>
            <a:r>
              <a:rPr lang="ru-RU" sz="4000" b="1" dirty="0">
                <a:solidFill>
                  <a:srgbClr val="0070C0"/>
                </a:solidFill>
                <a:latin typeface="Times New Roman"/>
                <a:ea typeface="Times New Roman"/>
              </a:rPr>
              <a:t>(знание новых технологий, овладение новыми методами обучения, умение разрабатывать проекты, умение анализировать и выявлять причины недостатков</a:t>
            </a:r>
            <a:r>
              <a:rPr lang="ru-RU" sz="4000" b="1" dirty="0" smtClean="0">
                <a:solidFill>
                  <a:srgbClr val="0070C0"/>
                </a:solidFill>
                <a:latin typeface="Times New Roman"/>
                <a:ea typeface="Times New Roman"/>
              </a:rPr>
              <a:t>)</a:t>
            </a:r>
            <a:endParaRPr lang="ru-RU" sz="4000" b="1" dirty="0">
              <a:solidFill>
                <a:srgbClr val="0070C0"/>
              </a:solidFill>
              <a:latin typeface="Times New Roman"/>
              <a:ea typeface="Times New Roman"/>
            </a:endParaRPr>
          </a:p>
          <a:p>
            <a:pPr indent="0" algn="just">
              <a:spcAft>
                <a:spcPts val="0"/>
              </a:spcAft>
              <a:buNone/>
            </a:pPr>
            <a:endParaRPr lang="ru-RU" sz="4000" b="1" dirty="0">
              <a:solidFill>
                <a:srgbClr val="0070C0"/>
              </a:solidFill>
              <a:latin typeface="Times New Roman"/>
              <a:ea typeface="Times New Roman"/>
            </a:endParaRPr>
          </a:p>
        </p:txBody>
      </p:sp>
    </p:spTree>
    <p:extLst>
      <p:ext uri="{BB962C8B-B14F-4D97-AF65-F5344CB8AC3E}">
        <p14:creationId xmlns:p14="http://schemas.microsoft.com/office/powerpoint/2010/main" xmlns="" val="740975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sz="4000" b="1" dirty="0">
                <a:solidFill>
                  <a:srgbClr val="C00000"/>
                </a:solidFill>
                <a:latin typeface="Times New Roman"/>
                <a:ea typeface="Times New Roman"/>
              </a:rPr>
              <a:t>Готовность педагога к инновационной деятельности </a:t>
            </a:r>
          </a:p>
        </p:txBody>
      </p:sp>
      <p:sp>
        <p:nvSpPr>
          <p:cNvPr id="4" name="Объект 3"/>
          <p:cNvSpPr>
            <a:spLocks noGrp="1"/>
          </p:cNvSpPr>
          <p:nvPr>
            <p:ph idx="1"/>
          </p:nvPr>
        </p:nvSpPr>
        <p:spPr>
          <a:xfrm>
            <a:off x="-324544" y="1124744"/>
            <a:ext cx="9144000" cy="3196952"/>
          </a:xfrm>
        </p:spPr>
        <p:txBody>
          <a:bodyPr/>
          <a:lstStyle/>
          <a:p>
            <a:pPr indent="0" algn="just">
              <a:spcAft>
                <a:spcPts val="0"/>
              </a:spcAft>
              <a:buNone/>
            </a:pPr>
            <a:r>
              <a:rPr lang="ru-RU" sz="2600" b="1" dirty="0" smtClean="0">
                <a:solidFill>
                  <a:srgbClr val="0070C0"/>
                </a:solidFill>
                <a:latin typeface="Times New Roman"/>
                <a:ea typeface="Times New Roman"/>
              </a:rPr>
              <a:t>•</a:t>
            </a:r>
            <a:r>
              <a:rPr lang="ru-RU" sz="2600" b="1" dirty="0">
                <a:solidFill>
                  <a:srgbClr val="0070C0"/>
                </a:solidFill>
                <a:latin typeface="Times New Roman"/>
                <a:ea typeface="Times New Roman"/>
              </a:rPr>
              <a:t>	</a:t>
            </a:r>
            <a:r>
              <a:rPr lang="ru-RU" sz="2600" b="1" dirty="0" smtClean="0">
                <a:solidFill>
                  <a:srgbClr val="990033"/>
                </a:solidFill>
                <a:latin typeface="Times New Roman"/>
                <a:ea typeface="Times New Roman"/>
              </a:rPr>
              <a:t>компетентность</a:t>
            </a:r>
            <a:r>
              <a:rPr lang="ru-RU" sz="2600" b="1" dirty="0" smtClean="0">
                <a:solidFill>
                  <a:srgbClr val="0070C0"/>
                </a:solidFill>
                <a:latin typeface="Times New Roman"/>
                <a:ea typeface="Times New Roman"/>
              </a:rPr>
              <a:t> </a:t>
            </a:r>
            <a:r>
              <a:rPr lang="ru-RU" sz="2600" b="1" dirty="0">
                <a:solidFill>
                  <a:srgbClr val="0070C0"/>
                </a:solidFill>
                <a:latin typeface="Times New Roman"/>
                <a:ea typeface="Times New Roman"/>
              </a:rPr>
              <a:t>в области педагогической </a:t>
            </a:r>
            <a:r>
              <a:rPr lang="ru-RU" sz="2600" b="1" dirty="0" err="1" smtClean="0">
                <a:solidFill>
                  <a:srgbClr val="0070C0"/>
                </a:solidFill>
                <a:latin typeface="Times New Roman"/>
                <a:ea typeface="Times New Roman"/>
              </a:rPr>
              <a:t>инноватики</a:t>
            </a:r>
            <a:r>
              <a:rPr lang="ru-RU" sz="2600" b="1" dirty="0" smtClean="0">
                <a:solidFill>
                  <a:srgbClr val="0070C0"/>
                </a:solidFill>
                <a:latin typeface="Times New Roman"/>
                <a:ea typeface="Times New Roman"/>
              </a:rPr>
              <a:t>:</a:t>
            </a:r>
          </a:p>
          <a:p>
            <a:pPr indent="0" algn="just">
              <a:spcAft>
                <a:spcPts val="0"/>
              </a:spcAft>
              <a:buNone/>
            </a:pPr>
            <a:r>
              <a:rPr lang="ru-RU" sz="2600" b="1" dirty="0">
                <a:solidFill>
                  <a:srgbClr val="0070C0"/>
                </a:solidFill>
                <a:latin typeface="Times New Roman"/>
                <a:ea typeface="Times New Roman"/>
              </a:rPr>
              <a:t>•	владеет комплексом понятий педагогической </a:t>
            </a:r>
            <a:r>
              <a:rPr lang="ru-RU" sz="2600" b="1" dirty="0" err="1">
                <a:solidFill>
                  <a:srgbClr val="0070C0"/>
                </a:solidFill>
                <a:latin typeface="Times New Roman"/>
                <a:ea typeface="Times New Roman"/>
              </a:rPr>
              <a:t>инноватики</a:t>
            </a:r>
            <a:r>
              <a:rPr lang="ru-RU" sz="2600" b="1" dirty="0">
                <a:solidFill>
                  <a:srgbClr val="0070C0"/>
                </a:solidFill>
                <a:latin typeface="Times New Roman"/>
                <a:ea typeface="Times New Roman"/>
              </a:rPr>
              <a:t>;</a:t>
            </a:r>
          </a:p>
          <a:p>
            <a:pPr indent="0" algn="just">
              <a:spcAft>
                <a:spcPts val="0"/>
              </a:spcAft>
              <a:buNone/>
            </a:pPr>
            <a:r>
              <a:rPr lang="ru-RU" sz="2600" b="1" dirty="0">
                <a:solidFill>
                  <a:srgbClr val="0070C0"/>
                </a:solidFill>
                <a:latin typeface="Times New Roman"/>
                <a:ea typeface="Times New Roman"/>
              </a:rPr>
              <a:t>•	понимает место и роль инновационной деятельности в образовательном учреждении, ее связь с учебно-воспитательной деятельностью;</a:t>
            </a:r>
          </a:p>
          <a:p>
            <a:pPr indent="0" algn="just">
              <a:spcAft>
                <a:spcPts val="0"/>
              </a:spcAft>
              <a:buNone/>
            </a:pPr>
            <a:r>
              <a:rPr lang="ru-RU" sz="2600" b="1" dirty="0">
                <a:solidFill>
                  <a:srgbClr val="0070C0"/>
                </a:solidFill>
                <a:latin typeface="Times New Roman"/>
                <a:ea typeface="Times New Roman"/>
              </a:rPr>
              <a:t>•	знает основные подходы к развитию педагогических систем школы;</a:t>
            </a:r>
          </a:p>
          <a:p>
            <a:pPr indent="0" algn="just">
              <a:spcAft>
                <a:spcPts val="0"/>
              </a:spcAft>
              <a:buNone/>
            </a:pPr>
            <a:r>
              <a:rPr lang="ru-RU" sz="2600" b="1" dirty="0">
                <a:solidFill>
                  <a:srgbClr val="0070C0"/>
                </a:solidFill>
                <a:latin typeface="Times New Roman"/>
                <a:ea typeface="Times New Roman"/>
              </a:rPr>
              <a:t>•	умеет изучать опыт учителей-новаторов;</a:t>
            </a:r>
          </a:p>
          <a:p>
            <a:pPr indent="0" algn="just">
              <a:spcAft>
                <a:spcPts val="0"/>
              </a:spcAft>
              <a:buNone/>
            </a:pPr>
            <a:r>
              <a:rPr lang="ru-RU" sz="2600" b="1" dirty="0">
                <a:solidFill>
                  <a:srgbClr val="0070C0"/>
                </a:solidFill>
                <a:latin typeface="Times New Roman"/>
                <a:ea typeface="Times New Roman"/>
              </a:rPr>
              <a:t>•	умеет критически анализировать педагогические системы, учебные программы, технологии и дидактические средства обучения;</a:t>
            </a:r>
          </a:p>
          <a:p>
            <a:pPr indent="0" algn="just">
              <a:spcAft>
                <a:spcPts val="0"/>
              </a:spcAft>
              <a:buNone/>
            </a:pPr>
            <a:endParaRPr lang="ru-RU" sz="2600" b="1" dirty="0">
              <a:solidFill>
                <a:srgbClr val="0070C0"/>
              </a:solidFill>
              <a:latin typeface="Times New Roman"/>
              <a:ea typeface="Times New Roman"/>
            </a:endParaRPr>
          </a:p>
        </p:txBody>
      </p:sp>
    </p:spTree>
    <p:extLst>
      <p:ext uri="{BB962C8B-B14F-4D97-AF65-F5344CB8AC3E}">
        <p14:creationId xmlns:p14="http://schemas.microsoft.com/office/powerpoint/2010/main" xmlns="" val="2600787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sz="4000" b="1" dirty="0">
                <a:solidFill>
                  <a:srgbClr val="C00000"/>
                </a:solidFill>
                <a:latin typeface="Times New Roman"/>
                <a:ea typeface="Times New Roman"/>
              </a:rPr>
              <a:t>Готовность педагога к инновационной деятельности </a:t>
            </a:r>
          </a:p>
        </p:txBody>
      </p:sp>
      <p:sp>
        <p:nvSpPr>
          <p:cNvPr id="4" name="Объект 3"/>
          <p:cNvSpPr>
            <a:spLocks noGrp="1"/>
          </p:cNvSpPr>
          <p:nvPr>
            <p:ph idx="1"/>
          </p:nvPr>
        </p:nvSpPr>
        <p:spPr>
          <a:xfrm>
            <a:off x="0" y="1124744"/>
            <a:ext cx="8819456" cy="3196952"/>
          </a:xfrm>
        </p:spPr>
        <p:txBody>
          <a:bodyPr/>
          <a:lstStyle/>
          <a:p>
            <a:pPr indent="0" algn="just">
              <a:spcAft>
                <a:spcPts val="0"/>
              </a:spcAft>
              <a:buNone/>
            </a:pPr>
            <a:r>
              <a:rPr lang="ru-RU" sz="2400" b="1" dirty="0" smtClean="0">
                <a:solidFill>
                  <a:srgbClr val="0070C0"/>
                </a:solidFill>
                <a:latin typeface="Times New Roman"/>
                <a:ea typeface="Times New Roman"/>
              </a:rPr>
              <a:t>•</a:t>
            </a:r>
            <a:r>
              <a:rPr lang="ru-RU" sz="2400" b="1" dirty="0">
                <a:solidFill>
                  <a:srgbClr val="0070C0"/>
                </a:solidFill>
                <a:latin typeface="Times New Roman"/>
                <a:ea typeface="Times New Roman"/>
              </a:rPr>
              <a:t>	</a:t>
            </a:r>
            <a:r>
              <a:rPr lang="ru-RU" sz="2400" b="1" dirty="0" smtClean="0">
                <a:solidFill>
                  <a:srgbClr val="990033"/>
                </a:solidFill>
                <a:latin typeface="Times New Roman"/>
                <a:ea typeface="Times New Roman"/>
              </a:rPr>
              <a:t>компетентность</a:t>
            </a:r>
            <a:r>
              <a:rPr lang="ru-RU" sz="2400" b="1" dirty="0" smtClean="0">
                <a:solidFill>
                  <a:srgbClr val="0070C0"/>
                </a:solidFill>
                <a:latin typeface="Times New Roman"/>
                <a:ea typeface="Times New Roman"/>
              </a:rPr>
              <a:t> </a:t>
            </a:r>
            <a:r>
              <a:rPr lang="ru-RU" sz="2400" b="1" dirty="0">
                <a:solidFill>
                  <a:srgbClr val="0070C0"/>
                </a:solidFill>
                <a:latin typeface="Times New Roman"/>
                <a:ea typeface="Times New Roman"/>
              </a:rPr>
              <a:t>в области педагогической </a:t>
            </a:r>
            <a:r>
              <a:rPr lang="ru-RU" sz="2400" b="1" dirty="0" err="1" smtClean="0">
                <a:solidFill>
                  <a:srgbClr val="0070C0"/>
                </a:solidFill>
                <a:latin typeface="Times New Roman"/>
                <a:ea typeface="Times New Roman"/>
              </a:rPr>
              <a:t>инноватики</a:t>
            </a:r>
            <a:r>
              <a:rPr lang="ru-RU" sz="2400" b="1" dirty="0" smtClean="0">
                <a:solidFill>
                  <a:srgbClr val="0070C0"/>
                </a:solidFill>
                <a:latin typeface="Times New Roman"/>
                <a:ea typeface="Times New Roman"/>
              </a:rPr>
              <a:t>:</a:t>
            </a:r>
          </a:p>
          <a:p>
            <a:pPr indent="0" algn="just">
              <a:spcAft>
                <a:spcPts val="0"/>
              </a:spcAft>
              <a:buNone/>
            </a:pPr>
            <a:r>
              <a:rPr lang="ru-RU" sz="2400" b="1" dirty="0" smtClean="0">
                <a:solidFill>
                  <a:srgbClr val="0070C0"/>
                </a:solidFill>
                <a:latin typeface="Times New Roman"/>
                <a:ea typeface="Times New Roman"/>
              </a:rPr>
              <a:t>•</a:t>
            </a:r>
            <a:r>
              <a:rPr lang="ru-RU" sz="2400" b="1" dirty="0">
                <a:solidFill>
                  <a:srgbClr val="0070C0"/>
                </a:solidFill>
                <a:latin typeface="Times New Roman"/>
                <a:ea typeface="Times New Roman"/>
              </a:rPr>
              <a:t>	умеет разрабатывать и обосновывать инновационные предложения по совершенствованию </a:t>
            </a:r>
            <a:r>
              <a:rPr lang="ru-RU" sz="2400" b="1" dirty="0" smtClean="0">
                <a:solidFill>
                  <a:srgbClr val="0070C0"/>
                </a:solidFill>
                <a:latin typeface="Times New Roman"/>
                <a:ea typeface="Times New Roman"/>
              </a:rPr>
              <a:t>образовательной  деятельности;</a:t>
            </a:r>
            <a:endParaRPr lang="ru-RU" sz="2400" b="1" dirty="0">
              <a:solidFill>
                <a:srgbClr val="0070C0"/>
              </a:solidFill>
              <a:latin typeface="Times New Roman"/>
              <a:ea typeface="Times New Roman"/>
            </a:endParaRPr>
          </a:p>
          <a:p>
            <a:pPr indent="0" algn="just">
              <a:spcAft>
                <a:spcPts val="0"/>
              </a:spcAft>
              <a:buNone/>
            </a:pPr>
            <a:r>
              <a:rPr lang="ru-RU" sz="2400" b="1" dirty="0">
                <a:solidFill>
                  <a:srgbClr val="0070C0"/>
                </a:solidFill>
                <a:latin typeface="Times New Roman"/>
                <a:ea typeface="Times New Roman"/>
              </a:rPr>
              <a:t>•	умеет разрабатывать проекты внедрения новшеств;</a:t>
            </a:r>
          </a:p>
          <a:p>
            <a:pPr indent="0" algn="just">
              <a:spcAft>
                <a:spcPts val="0"/>
              </a:spcAft>
              <a:buNone/>
            </a:pPr>
            <a:r>
              <a:rPr lang="ru-RU" sz="2400" b="1" dirty="0">
                <a:solidFill>
                  <a:srgbClr val="0070C0"/>
                </a:solidFill>
                <a:latin typeface="Times New Roman"/>
                <a:ea typeface="Times New Roman"/>
              </a:rPr>
              <a:t>•	умеет ставить цели экспериментальной работы и планировать ее;</a:t>
            </a:r>
          </a:p>
          <a:p>
            <a:pPr indent="0" algn="just">
              <a:spcAft>
                <a:spcPts val="0"/>
              </a:spcAft>
              <a:buNone/>
            </a:pPr>
            <a:r>
              <a:rPr lang="ru-RU" sz="2400" b="1" dirty="0">
                <a:solidFill>
                  <a:srgbClr val="0070C0"/>
                </a:solidFill>
                <a:latin typeface="Times New Roman"/>
                <a:ea typeface="Times New Roman"/>
              </a:rPr>
              <a:t>•	умеет работать в рабочих группах внедренческих проектов и проведения экспериментов;</a:t>
            </a:r>
          </a:p>
          <a:p>
            <a:pPr indent="0" algn="just">
              <a:spcAft>
                <a:spcPts val="0"/>
              </a:spcAft>
              <a:buNone/>
            </a:pPr>
            <a:r>
              <a:rPr lang="ru-RU" sz="2400" b="1" dirty="0">
                <a:solidFill>
                  <a:srgbClr val="0070C0"/>
                </a:solidFill>
                <a:latin typeface="Times New Roman"/>
                <a:ea typeface="Times New Roman"/>
              </a:rPr>
              <a:t>•	умеет анализировать и оценивать систему инновационной деятельности школы;</a:t>
            </a:r>
          </a:p>
          <a:p>
            <a:pPr indent="0" algn="just">
              <a:spcAft>
                <a:spcPts val="0"/>
              </a:spcAft>
              <a:buNone/>
            </a:pPr>
            <a:r>
              <a:rPr lang="ru-RU" sz="2400" b="1" dirty="0">
                <a:solidFill>
                  <a:srgbClr val="0070C0"/>
                </a:solidFill>
                <a:latin typeface="Times New Roman"/>
                <a:ea typeface="Times New Roman"/>
              </a:rPr>
              <a:t>•	умеет анализировать и оценивать себя как субъекта инновационной деятельности.</a:t>
            </a:r>
          </a:p>
          <a:p>
            <a:pPr indent="0" algn="just">
              <a:spcAft>
                <a:spcPts val="0"/>
              </a:spcAft>
              <a:buNone/>
            </a:pPr>
            <a:endParaRPr lang="ru-RU" sz="2400" b="1" dirty="0">
              <a:solidFill>
                <a:srgbClr val="0070C0"/>
              </a:solidFill>
              <a:latin typeface="Times New Roman"/>
              <a:ea typeface="Times New Roman"/>
            </a:endParaRPr>
          </a:p>
        </p:txBody>
      </p:sp>
    </p:spTree>
    <p:extLst>
      <p:ext uri="{BB962C8B-B14F-4D97-AF65-F5344CB8AC3E}">
        <p14:creationId xmlns:p14="http://schemas.microsoft.com/office/powerpoint/2010/main" xmlns="" val="4157925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sz="4000" b="1" dirty="0">
                <a:solidFill>
                  <a:srgbClr val="C00000"/>
                </a:solidFill>
                <a:latin typeface="Times New Roman"/>
                <a:ea typeface="Times New Roman"/>
              </a:rPr>
              <a:t>Диагностика инновационной готовности учителя</a:t>
            </a:r>
          </a:p>
        </p:txBody>
      </p:sp>
      <p:sp>
        <p:nvSpPr>
          <p:cNvPr id="4" name="Объект 3"/>
          <p:cNvSpPr>
            <a:spLocks noGrp="1"/>
          </p:cNvSpPr>
          <p:nvPr>
            <p:ph idx="1"/>
          </p:nvPr>
        </p:nvSpPr>
        <p:spPr>
          <a:xfrm>
            <a:off x="-324544" y="1124744"/>
            <a:ext cx="9144000" cy="3196952"/>
          </a:xfrm>
        </p:spPr>
        <p:txBody>
          <a:bodyPr/>
          <a:lstStyle/>
          <a:p>
            <a:pPr indent="0" algn="just">
              <a:spcAft>
                <a:spcPts val="0"/>
              </a:spcAft>
              <a:buNone/>
            </a:pPr>
            <a:r>
              <a:rPr lang="ru-RU" sz="2800" b="1" dirty="0" smtClean="0">
                <a:solidFill>
                  <a:srgbClr val="0070C0"/>
                </a:solidFill>
                <a:latin typeface="Times New Roman"/>
                <a:ea typeface="Times New Roman"/>
              </a:rPr>
              <a:t>1</a:t>
            </a:r>
            <a:r>
              <a:rPr lang="ru-RU" sz="2800" b="1" dirty="0">
                <a:solidFill>
                  <a:srgbClr val="0070C0"/>
                </a:solidFill>
                <a:latin typeface="Times New Roman"/>
                <a:ea typeface="Times New Roman"/>
              </a:rPr>
              <a:t>.	</a:t>
            </a:r>
            <a:r>
              <a:rPr lang="ru-RU" sz="2800" b="1" dirty="0" smtClean="0">
                <a:solidFill>
                  <a:srgbClr val="0070C0"/>
                </a:solidFill>
                <a:latin typeface="Times New Roman"/>
                <a:ea typeface="Times New Roman"/>
              </a:rPr>
              <a:t>Педагоги </a:t>
            </a:r>
            <a:r>
              <a:rPr lang="ru-RU" sz="2800" b="1" dirty="0">
                <a:solidFill>
                  <a:srgbClr val="0070C0"/>
                </a:solidFill>
                <a:latin typeface="Times New Roman"/>
                <a:ea typeface="Times New Roman"/>
              </a:rPr>
              <a:t>с ярко выраженным новаторским духом, которые всегда первыми воспринимают новое, смело его распространяют и внедряют, они всегда открыты новому, поглощены новшествами, характеризуются некоторым авантюрным духом.</a:t>
            </a:r>
          </a:p>
          <a:p>
            <a:pPr indent="0" algn="just">
              <a:spcAft>
                <a:spcPts val="0"/>
              </a:spcAft>
              <a:buNone/>
            </a:pPr>
            <a:r>
              <a:rPr lang="ru-RU" sz="2800" b="1" dirty="0">
                <a:solidFill>
                  <a:srgbClr val="0070C0"/>
                </a:solidFill>
                <a:latin typeface="Times New Roman"/>
                <a:ea typeface="Times New Roman"/>
              </a:rPr>
              <a:t>2.	</a:t>
            </a:r>
            <a:r>
              <a:rPr lang="ru-RU" sz="2800" b="1" dirty="0" smtClean="0">
                <a:solidFill>
                  <a:srgbClr val="0070C0"/>
                </a:solidFill>
                <a:latin typeface="Times New Roman"/>
                <a:ea typeface="Times New Roman"/>
              </a:rPr>
              <a:t>Лидеры</a:t>
            </a:r>
            <a:r>
              <a:rPr lang="ru-RU" sz="2800" b="1" dirty="0">
                <a:solidFill>
                  <a:srgbClr val="0070C0"/>
                </a:solidFill>
                <a:latin typeface="Times New Roman"/>
                <a:ea typeface="Times New Roman"/>
              </a:rPr>
              <a:t>, идущие впереди других в восприятии нового, охотно берущиеся за внедрение. Они следуют за новаторами, однако более интегрированы в свое местное объединение, оказывая влияние, часто оказываются лидерами мнений. Ценятся, как разумные </a:t>
            </a:r>
            <a:r>
              <a:rPr lang="ru-RU" sz="2800" b="1" dirty="0" err="1">
                <a:solidFill>
                  <a:srgbClr val="0070C0"/>
                </a:solidFill>
                <a:latin typeface="Times New Roman"/>
                <a:ea typeface="Times New Roman"/>
              </a:rPr>
              <a:t>реализаторы</a:t>
            </a:r>
            <a:r>
              <a:rPr lang="ru-RU" sz="2800" b="1" dirty="0">
                <a:solidFill>
                  <a:srgbClr val="0070C0"/>
                </a:solidFill>
                <a:latin typeface="Times New Roman"/>
                <a:ea typeface="Times New Roman"/>
              </a:rPr>
              <a:t>.</a:t>
            </a:r>
          </a:p>
          <a:p>
            <a:pPr indent="0" algn="just">
              <a:spcAft>
                <a:spcPts val="0"/>
              </a:spcAft>
              <a:buNone/>
            </a:pPr>
            <a:endParaRPr lang="ru-RU" sz="2800" b="1" dirty="0">
              <a:solidFill>
                <a:srgbClr val="0070C0"/>
              </a:solidFill>
              <a:latin typeface="Times New Roman"/>
              <a:ea typeface="Times New Roman"/>
            </a:endParaRPr>
          </a:p>
        </p:txBody>
      </p:sp>
    </p:spTree>
    <p:extLst>
      <p:ext uri="{BB962C8B-B14F-4D97-AF65-F5344CB8AC3E}">
        <p14:creationId xmlns:p14="http://schemas.microsoft.com/office/powerpoint/2010/main" xmlns="" val="723405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ru-RU" altLang="ru-RU" sz="3000" b="1" dirty="0" smtClean="0">
                <a:solidFill>
                  <a:srgbClr val="0070C0"/>
                </a:solidFill>
                <a:latin typeface="Times New Roman" panose="02020603050405020304" pitchFamily="18" charset="0"/>
              </a:rPr>
              <a:t>Постоянно меняющийся мир требует мобильности и креатива от  каждого из нас</a:t>
            </a:r>
            <a:endParaRPr lang="ru-RU" altLang="ru-RU" sz="3000" dirty="0" smtClean="0">
              <a:solidFill>
                <a:srgbClr val="0070C0"/>
              </a:solidFill>
            </a:endParaRPr>
          </a:p>
        </p:txBody>
      </p:sp>
      <p:pic>
        <p:nvPicPr>
          <p:cNvPr id="35845" name="Picture 5" descr="images"/>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323528" y="1556792"/>
            <a:ext cx="3444875" cy="3068637"/>
          </a:xfrm>
        </p:spPr>
      </p:pic>
      <p:pic>
        <p:nvPicPr>
          <p:cNvPr id="35847" name="Picture 7" descr="images (1)"/>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4355976" y="1700808"/>
            <a:ext cx="3673475" cy="2790825"/>
          </a:xfrm>
        </p:spPr>
      </p:pic>
      <p:sp>
        <p:nvSpPr>
          <p:cNvPr id="5" name="Прямоугольник 4"/>
          <p:cNvSpPr/>
          <p:nvPr/>
        </p:nvSpPr>
        <p:spPr>
          <a:xfrm>
            <a:off x="0" y="4941168"/>
            <a:ext cx="8532440" cy="1015663"/>
          </a:xfrm>
          <a:prstGeom prst="rect">
            <a:avLst/>
          </a:prstGeom>
        </p:spPr>
        <p:txBody>
          <a:bodyPr wrap="square">
            <a:spAutoFit/>
          </a:bodyPr>
          <a:lstStyle/>
          <a:p>
            <a:pPr algn="ctr"/>
            <a:r>
              <a:rPr lang="ru-RU" sz="3000" b="1" dirty="0" smtClean="0">
                <a:solidFill>
                  <a:srgbClr val="0070C0"/>
                </a:solidFill>
                <a:latin typeface="Times New Roman"/>
                <a:ea typeface="Calibri"/>
              </a:rPr>
              <a:t>Учитель </a:t>
            </a:r>
            <a:r>
              <a:rPr lang="ru-RU" sz="3000" b="1" dirty="0">
                <a:solidFill>
                  <a:srgbClr val="0070C0"/>
                </a:solidFill>
                <a:latin typeface="Times New Roman"/>
                <a:ea typeface="Calibri"/>
              </a:rPr>
              <a:t>без </a:t>
            </a:r>
            <a:r>
              <a:rPr lang="ru-RU" sz="3000" b="1" dirty="0" smtClean="0">
                <a:solidFill>
                  <a:srgbClr val="0070C0"/>
                </a:solidFill>
                <a:latin typeface="Times New Roman"/>
                <a:ea typeface="Calibri"/>
              </a:rPr>
              <a:t>инноваций, </a:t>
            </a:r>
            <a:r>
              <a:rPr lang="ru-RU" sz="3000" b="1" dirty="0">
                <a:solidFill>
                  <a:srgbClr val="0070C0"/>
                </a:solidFill>
                <a:latin typeface="Times New Roman"/>
                <a:ea typeface="Calibri"/>
              </a:rPr>
              <a:t>особенно в учреждении нового типа - это учитель вчерашнего </a:t>
            </a:r>
            <a:r>
              <a:rPr lang="ru-RU" sz="3000" b="1" dirty="0" smtClean="0">
                <a:solidFill>
                  <a:srgbClr val="0070C0"/>
                </a:solidFill>
                <a:latin typeface="Times New Roman"/>
                <a:ea typeface="Calibri"/>
              </a:rPr>
              <a:t>дня</a:t>
            </a:r>
            <a:endParaRPr lang="ru-RU" sz="3000" b="1" dirty="0">
              <a:solidFill>
                <a:srgbClr val="0070C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sz="4000" b="1" dirty="0">
                <a:solidFill>
                  <a:srgbClr val="C00000"/>
                </a:solidFill>
                <a:latin typeface="Times New Roman"/>
                <a:ea typeface="Times New Roman"/>
              </a:rPr>
              <a:t>Диагностика инновационной готовности учителя</a:t>
            </a:r>
          </a:p>
        </p:txBody>
      </p:sp>
      <p:sp>
        <p:nvSpPr>
          <p:cNvPr id="4" name="Объект 3"/>
          <p:cNvSpPr>
            <a:spLocks noGrp="1"/>
          </p:cNvSpPr>
          <p:nvPr>
            <p:ph idx="1"/>
          </p:nvPr>
        </p:nvSpPr>
        <p:spPr>
          <a:xfrm>
            <a:off x="-324544" y="1124744"/>
            <a:ext cx="9144000" cy="3196952"/>
          </a:xfrm>
        </p:spPr>
        <p:txBody>
          <a:bodyPr/>
          <a:lstStyle/>
          <a:p>
            <a:pPr indent="0" algn="just">
              <a:spcAft>
                <a:spcPts val="0"/>
              </a:spcAft>
              <a:buNone/>
            </a:pPr>
            <a:r>
              <a:rPr lang="ru-RU" sz="2400" b="1" dirty="0" smtClean="0">
                <a:solidFill>
                  <a:srgbClr val="0070C0"/>
                </a:solidFill>
                <a:latin typeface="Times New Roman"/>
                <a:ea typeface="Times New Roman"/>
              </a:rPr>
              <a:t>3</a:t>
            </a:r>
            <a:r>
              <a:rPr lang="ru-RU" sz="2400" b="1" dirty="0">
                <a:solidFill>
                  <a:srgbClr val="0070C0"/>
                </a:solidFill>
                <a:latin typeface="Times New Roman"/>
                <a:ea typeface="Times New Roman"/>
              </a:rPr>
              <a:t>.	</a:t>
            </a:r>
            <a:r>
              <a:rPr lang="ru-RU" sz="2400" b="1" dirty="0" smtClean="0">
                <a:solidFill>
                  <a:srgbClr val="0070C0"/>
                </a:solidFill>
                <a:latin typeface="Times New Roman"/>
                <a:ea typeface="Times New Roman"/>
              </a:rPr>
              <a:t>«Золотая </a:t>
            </a:r>
            <a:r>
              <a:rPr lang="ru-RU" sz="2400" b="1" dirty="0">
                <a:solidFill>
                  <a:srgbClr val="0070C0"/>
                </a:solidFill>
                <a:latin typeface="Times New Roman"/>
                <a:ea typeface="Times New Roman"/>
              </a:rPr>
              <a:t>середина» - не стремящиеся быть ни первыми, ни последними, поддерживающие новое только тогда, когда оно возобладает; В роли лидеров выступают редко, осваивают новшества после "ранних </a:t>
            </a:r>
            <a:r>
              <a:rPr lang="ru-RU" sz="2400" b="1" dirty="0" err="1">
                <a:solidFill>
                  <a:srgbClr val="0070C0"/>
                </a:solidFill>
                <a:latin typeface="Times New Roman"/>
                <a:ea typeface="Times New Roman"/>
              </a:rPr>
              <a:t>реализаторов</a:t>
            </a:r>
            <a:r>
              <a:rPr lang="ru-RU" sz="2400" b="1" dirty="0">
                <a:solidFill>
                  <a:srgbClr val="0070C0"/>
                </a:solidFill>
                <a:latin typeface="Times New Roman"/>
                <a:ea typeface="Times New Roman"/>
              </a:rPr>
              <a:t>", но значительно раньше так называемых "средних". Для принятия решения им требуется значительно больше времени, чем лидирующим группам.</a:t>
            </a:r>
          </a:p>
          <a:p>
            <a:pPr indent="0" algn="just">
              <a:spcAft>
                <a:spcPts val="0"/>
              </a:spcAft>
              <a:buNone/>
            </a:pPr>
            <a:r>
              <a:rPr lang="ru-RU" sz="2400" b="1" dirty="0">
                <a:solidFill>
                  <a:srgbClr val="0070C0"/>
                </a:solidFill>
                <a:latin typeface="Times New Roman"/>
                <a:ea typeface="Times New Roman"/>
              </a:rPr>
              <a:t>4.	</a:t>
            </a:r>
            <a:r>
              <a:rPr lang="ru-RU" sz="2400" b="1" dirty="0" smtClean="0">
                <a:solidFill>
                  <a:srgbClr val="0070C0"/>
                </a:solidFill>
                <a:latin typeface="Times New Roman"/>
                <a:ea typeface="Times New Roman"/>
              </a:rPr>
              <a:t>Сомневающиеся</a:t>
            </a:r>
            <a:r>
              <a:rPr lang="ru-RU" sz="2400" b="1" dirty="0">
                <a:solidFill>
                  <a:srgbClr val="0070C0"/>
                </a:solidFill>
                <a:latin typeface="Times New Roman"/>
                <a:ea typeface="Times New Roman"/>
              </a:rPr>
              <a:t>, выбирают между новым и старым, склоняющиеся к новому лишь тогда, когда сформировано общественное мнение. Относясь к новшествам с изрядной долей скепсиса, приступают к их освоению иногда под давлением социальной среды, иногда в результате оценки собственных потребностей, но при условии: когда коллектив явно и однозначно высказывается в их пользу.</a:t>
            </a:r>
          </a:p>
          <a:p>
            <a:pPr indent="0" algn="just">
              <a:spcAft>
                <a:spcPts val="0"/>
              </a:spcAft>
              <a:buNone/>
            </a:pPr>
            <a:endParaRPr lang="ru-RU" sz="2400" b="1" dirty="0">
              <a:solidFill>
                <a:srgbClr val="0070C0"/>
              </a:solidFill>
              <a:latin typeface="Times New Roman"/>
              <a:ea typeface="Times New Roman"/>
            </a:endParaRPr>
          </a:p>
        </p:txBody>
      </p:sp>
    </p:spTree>
    <p:extLst>
      <p:ext uri="{BB962C8B-B14F-4D97-AF65-F5344CB8AC3E}">
        <p14:creationId xmlns:p14="http://schemas.microsoft.com/office/powerpoint/2010/main" xmlns="" val="3766895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186" y="-12307"/>
            <a:ext cx="9144000" cy="1143000"/>
          </a:xfrm>
        </p:spPr>
        <p:style>
          <a:lnRef idx="1">
            <a:schemeClr val="accent2"/>
          </a:lnRef>
          <a:fillRef idx="2">
            <a:schemeClr val="accent2"/>
          </a:fillRef>
          <a:effectRef idx="1">
            <a:schemeClr val="accent2"/>
          </a:effectRef>
          <a:fontRef idx="minor">
            <a:schemeClr val="dk1"/>
          </a:fontRef>
        </p:style>
        <p:txBody>
          <a:bodyPr/>
          <a:lstStyle/>
          <a:p>
            <a:r>
              <a:rPr lang="ru-RU" sz="4000" b="1" dirty="0">
                <a:solidFill>
                  <a:srgbClr val="C00000"/>
                </a:solidFill>
                <a:latin typeface="Times New Roman"/>
                <a:ea typeface="Times New Roman"/>
              </a:rPr>
              <a:t>Диагностика инновационной готовности учителя</a:t>
            </a:r>
          </a:p>
        </p:txBody>
      </p:sp>
      <p:sp>
        <p:nvSpPr>
          <p:cNvPr id="4" name="Объект 3"/>
          <p:cNvSpPr>
            <a:spLocks noGrp="1"/>
          </p:cNvSpPr>
          <p:nvPr>
            <p:ph idx="1"/>
          </p:nvPr>
        </p:nvSpPr>
        <p:spPr>
          <a:xfrm>
            <a:off x="0" y="1124744"/>
            <a:ext cx="8819456" cy="3196952"/>
          </a:xfrm>
        </p:spPr>
        <p:txBody>
          <a:bodyPr/>
          <a:lstStyle/>
          <a:p>
            <a:pPr marL="857250" indent="-514350" algn="just">
              <a:spcAft>
                <a:spcPts val="0"/>
              </a:spcAft>
              <a:buAutoNum type="arabicPeriod" startAt="5"/>
            </a:pPr>
            <a:r>
              <a:rPr lang="ru-RU" b="1" dirty="0" smtClean="0">
                <a:solidFill>
                  <a:srgbClr val="0070C0"/>
                </a:solidFill>
                <a:latin typeface="Times New Roman"/>
                <a:ea typeface="Times New Roman"/>
              </a:rPr>
              <a:t>Тесно </a:t>
            </a:r>
            <a:r>
              <a:rPr lang="ru-RU" b="1" dirty="0">
                <a:solidFill>
                  <a:srgbClr val="0070C0"/>
                </a:solidFill>
                <a:latin typeface="Times New Roman"/>
                <a:ea typeface="Times New Roman"/>
              </a:rPr>
              <a:t>связанные со старым, консервативные, принимающие все новое последними, колеблющиеся. Основной их характеристикой является ориентация на традиционные ценности. Решение о приятии новшества принимают с большим трудом</a:t>
            </a:r>
            <a:r>
              <a:rPr lang="ru-RU" b="1" dirty="0" smtClean="0">
                <a:solidFill>
                  <a:srgbClr val="0070C0"/>
                </a:solidFill>
                <a:latin typeface="Times New Roman"/>
                <a:ea typeface="Times New Roman"/>
              </a:rPr>
              <a:t>.</a:t>
            </a:r>
          </a:p>
          <a:p>
            <a:pPr marL="857250" indent="-514350" algn="just">
              <a:spcAft>
                <a:spcPts val="0"/>
              </a:spcAft>
              <a:buAutoNum type="arabicPeriod" startAt="5"/>
            </a:pPr>
            <a:r>
              <a:rPr lang="ru-RU" b="1" dirty="0" smtClean="0">
                <a:solidFill>
                  <a:srgbClr val="0070C0"/>
                </a:solidFill>
                <a:latin typeface="Times New Roman"/>
                <a:ea typeface="Times New Roman"/>
              </a:rPr>
              <a:t> </a:t>
            </a:r>
            <a:r>
              <a:rPr lang="ru-RU" b="1" i="1" dirty="0">
                <a:solidFill>
                  <a:srgbClr val="0070C0"/>
                </a:solidFill>
                <a:latin typeface="Times New Roman"/>
                <a:ea typeface="Times New Roman"/>
              </a:rPr>
              <a:t>«Кто не знает, в какую гавань плывет, для того нет попутного ветра».</a:t>
            </a:r>
          </a:p>
        </p:txBody>
      </p:sp>
    </p:spTree>
    <p:extLst>
      <p:ext uri="{BB962C8B-B14F-4D97-AF65-F5344CB8AC3E}">
        <p14:creationId xmlns:p14="http://schemas.microsoft.com/office/powerpoint/2010/main" xmlns="" val="17006735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images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259632" y="964859"/>
            <a:ext cx="6048672" cy="5292588"/>
          </a:xfrm>
        </p:spPr>
      </p:pic>
    </p:spTree>
    <p:extLst>
      <p:ext uri="{BB962C8B-B14F-4D97-AF65-F5344CB8AC3E}">
        <p14:creationId xmlns:p14="http://schemas.microsoft.com/office/powerpoint/2010/main" xmlns="" val="184149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17" y="0"/>
            <a:ext cx="9145817" cy="6856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3048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a:stretch/>
        </p:blipFill>
        <p:spPr bwMode="auto">
          <a:xfrm>
            <a:off x="0" y="48751"/>
            <a:ext cx="9144000" cy="6809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1791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a:stretch/>
        </p:blipFill>
        <p:spPr bwMode="auto">
          <a:xfrm>
            <a:off x="2" y="0"/>
            <a:ext cx="914399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6384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8870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a:stretch/>
        </p:blipFill>
        <p:spPr bwMode="auto">
          <a:xfrm>
            <a:off x="0" y="14835"/>
            <a:ext cx="9128111" cy="684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70845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789</Words>
  <Application>Microsoft Office PowerPoint</Application>
  <PresentationFormat>Экран (4:3)</PresentationFormat>
  <Paragraphs>117</Paragraphs>
  <Slides>42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   «Инновационная деятельность педагога как средство повышения его профессиональных компетенций»</vt:lpstr>
      <vt:lpstr>«Время есть величайший из новаторов»                                       Френсис Бэкон </vt:lpstr>
      <vt:lpstr>Слайд 3</vt:lpstr>
      <vt:lpstr>Постоянно меняющийся мир требует мобильности и креатива от  каждого из нас</vt:lpstr>
      <vt:lpstr>Слайд 5</vt:lpstr>
      <vt:lpstr>Слайд 6</vt:lpstr>
      <vt:lpstr>Слайд 7</vt:lpstr>
      <vt:lpstr>Слайд 8</vt:lpstr>
      <vt:lpstr>Слайд 9</vt:lpstr>
      <vt:lpstr>Слайд 10</vt:lpstr>
      <vt:lpstr>Инновационная деятельность</vt:lpstr>
      <vt:lpstr>Инновационная деятельность</vt:lpstr>
      <vt:lpstr>Инновационная деятельность</vt:lpstr>
      <vt:lpstr>Слайд 14</vt:lpstr>
      <vt:lpstr>Слайд 15</vt:lpstr>
      <vt:lpstr>Слайд 16</vt:lpstr>
      <vt:lpstr>Слайд 17</vt:lpstr>
      <vt:lpstr>Слайд 18</vt:lpstr>
      <vt:lpstr>Слайд 19</vt:lpstr>
      <vt:lpstr>Слайд 20</vt:lpstr>
      <vt:lpstr>Слайд 21</vt:lpstr>
      <vt:lpstr>КРИТЕРИИ ОЦЕНКИ</vt:lpstr>
      <vt:lpstr>ПЕРЕЧЕНЬ ИЗМЕНЕНИЙ (НОВШЕСТВ) В ОБРАЗОВАТЕЛЬНОЙ ДЕЯТЕЛЬНОСТИ</vt:lpstr>
      <vt:lpstr>Особенности современной инновационной деятельности</vt:lpstr>
      <vt:lpstr>КОНЕЦ XX ВЕКА</vt:lpstr>
      <vt:lpstr> XXI ВЕК</vt:lpstr>
      <vt:lpstr> Система образования</vt:lpstr>
      <vt:lpstr> Необходимость инновационной деятельности </vt:lpstr>
      <vt:lpstr> Необходимость инновационной деятельности </vt:lpstr>
      <vt:lpstr> Профессиональный стандарт педагога</vt:lpstr>
      <vt:lpstr> Профессиональный стандарт педагога</vt:lpstr>
      <vt:lpstr> Инновационный подход к обучению – профессионализм современного учителя</vt:lpstr>
      <vt:lpstr>Инновация</vt:lpstr>
      <vt:lpstr>Основные признаки инновационной деятельности педагога</vt:lpstr>
      <vt:lpstr>Готовность педагога к инновационной деятельности </vt:lpstr>
      <vt:lpstr>Готовность педагога к инновационной деятельности </vt:lpstr>
      <vt:lpstr>Готовность педагога к инновационной деятельности </vt:lpstr>
      <vt:lpstr>Готовность педагога к инновационной деятельности </vt:lpstr>
      <vt:lpstr>Диагностика инновационной готовности учителя</vt:lpstr>
      <vt:lpstr>Диагностика инновационной готовности учителя</vt:lpstr>
      <vt:lpstr>Диагностика инновационной готовности учителя</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Катенок</dc:creator>
  <cp:lastModifiedBy>Admin</cp:lastModifiedBy>
  <cp:revision>101</cp:revision>
  <dcterms:created xsi:type="dcterms:W3CDTF">2012-05-30T10:17:08Z</dcterms:created>
  <dcterms:modified xsi:type="dcterms:W3CDTF">2019-09-10T09:09:25Z</dcterms:modified>
</cp:coreProperties>
</file>